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  <p:sldId id="267" r:id="rId62"/>
    <p:sldId id="268" r:id="rId63"/>
    <p:sldId id="269" r:id="rId64"/>
    <p:sldId id="270" r:id="rId65"/>
    <p:sldId id="271" r:id="rId66"/>
    <p:sldId id="272" r:id="rId67"/>
    <p:sldId id="273" r:id="rId68"/>
    <p:sldId id="274" r:id="rId69"/>
    <p:sldId id="275" r:id="rId70"/>
    <p:sldId id="276" r:id="rId71"/>
    <p:sldId id="277" r:id="rId72"/>
    <p:sldId id="278" r:id="rId73"/>
    <p:sldId id="279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287" r:id="rId82"/>
    <p:sldId id="288" r:id="rId83"/>
    <p:sldId id="289" r:id="rId8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Jua" charset="1" panose="00000000000000000000"/>
      <p:regular r:id="rId12"/>
    </p:embeddedFont>
    <p:embeddedFont>
      <p:font typeface="Raleway 1" charset="1" panose="020B0503030101060003"/>
      <p:regular r:id="rId13"/>
    </p:embeddedFont>
    <p:embeddedFont>
      <p:font typeface="Raleway 1 Bold" charset="1" panose="020B0803030101060003"/>
      <p:regular r:id="rId14"/>
    </p:embeddedFont>
    <p:embeddedFont>
      <p:font typeface="Raleway 1 Thin" charset="1" panose="020B0203030101060003"/>
      <p:regular r:id="rId15"/>
    </p:embeddedFont>
    <p:embeddedFont>
      <p:font typeface="Raleway 1 Heavy" charset="1" panose="020B0003030101060003"/>
      <p:regular r:id="rId16"/>
    </p:embeddedFont>
    <p:embeddedFont>
      <p:font typeface="Raleway 2" charset="1" panose="00000000000000000000"/>
      <p:regular r:id="rId17"/>
    </p:embeddedFont>
    <p:embeddedFont>
      <p:font typeface="Raleway 2 Bold" charset="1" panose="00000000000000000000"/>
      <p:regular r:id="rId18"/>
    </p:embeddedFont>
    <p:embeddedFont>
      <p:font typeface="Raleway 2 Italics" charset="1" panose="00000000000000000000"/>
      <p:regular r:id="rId19"/>
    </p:embeddedFont>
    <p:embeddedFont>
      <p:font typeface="Raleway 2 Bold Italics" charset="1" panose="00000000000000000000"/>
      <p:regular r:id="rId20"/>
    </p:embeddedFont>
    <p:embeddedFont>
      <p:font typeface="Raleway 2 Thin" charset="1" panose="00000000000000000000"/>
      <p:regular r:id="rId21"/>
    </p:embeddedFont>
    <p:embeddedFont>
      <p:font typeface="Raleway 2 Thin Italics" charset="1" panose="00000000000000000000"/>
      <p:regular r:id="rId22"/>
    </p:embeddedFont>
    <p:embeddedFont>
      <p:font typeface="Raleway 2 Extra-Light" charset="1" panose="00000000000000000000"/>
      <p:regular r:id="rId23"/>
    </p:embeddedFont>
    <p:embeddedFont>
      <p:font typeface="Raleway 2 Extra-Light Italics" charset="1" panose="00000000000000000000"/>
      <p:regular r:id="rId24"/>
    </p:embeddedFont>
    <p:embeddedFont>
      <p:font typeface="Raleway 2 Light" charset="1" panose="00000000000000000000"/>
      <p:regular r:id="rId25"/>
    </p:embeddedFont>
    <p:embeddedFont>
      <p:font typeface="Raleway 2 Light Italics" charset="1" panose="00000000000000000000"/>
      <p:regular r:id="rId26"/>
    </p:embeddedFont>
    <p:embeddedFont>
      <p:font typeface="Raleway 2 Medium" charset="1" panose="00000000000000000000"/>
      <p:regular r:id="rId27"/>
    </p:embeddedFont>
    <p:embeddedFont>
      <p:font typeface="Raleway 2 Medium Italics" charset="1" panose="00000000000000000000"/>
      <p:regular r:id="rId28"/>
    </p:embeddedFont>
    <p:embeddedFont>
      <p:font typeface="Raleway 2 Semi-Bold" charset="1" panose="00000000000000000000"/>
      <p:regular r:id="rId29"/>
    </p:embeddedFont>
    <p:embeddedFont>
      <p:font typeface="Raleway 2 Semi-Bold Italics" charset="1" panose="00000000000000000000"/>
      <p:regular r:id="rId30"/>
    </p:embeddedFont>
    <p:embeddedFont>
      <p:font typeface="Raleway 2 Ultra-Bold" charset="1" panose="00000000000000000000"/>
      <p:regular r:id="rId31"/>
    </p:embeddedFont>
    <p:embeddedFont>
      <p:font typeface="Raleway 2 Ultra-Bold Italics" charset="1" panose="00000000000000000000"/>
      <p:regular r:id="rId32"/>
    </p:embeddedFont>
    <p:embeddedFont>
      <p:font typeface="Raleway 2 Heavy" charset="1" panose="00000000000000000000"/>
      <p:regular r:id="rId33"/>
    </p:embeddedFont>
    <p:embeddedFont>
      <p:font typeface="Raleway 2 Heavy Italics" charset="1" panose="00000000000000000000"/>
      <p:regular r:id="rId34"/>
    </p:embeddedFont>
    <p:embeddedFont>
      <p:font typeface="Canva Sans" charset="1" panose="020B0503030501040103"/>
      <p:regular r:id="rId35"/>
    </p:embeddedFont>
    <p:embeddedFont>
      <p:font typeface="Canva Sans Bold" charset="1" panose="020B0803030501040103"/>
      <p:regular r:id="rId36"/>
    </p:embeddedFont>
    <p:embeddedFont>
      <p:font typeface="Canva Sans Italics" charset="1" panose="020B0503030501040103"/>
      <p:regular r:id="rId37"/>
    </p:embeddedFont>
    <p:embeddedFont>
      <p:font typeface="Canva Sans Bold Italics" charset="1" panose="020B0803030501040103"/>
      <p:regular r:id="rId38"/>
    </p:embeddedFont>
    <p:embeddedFont>
      <p:font typeface="Canva Sans Medium" charset="1" panose="020B0603030501040103"/>
      <p:regular r:id="rId39"/>
    </p:embeddedFont>
    <p:embeddedFont>
      <p:font typeface="Canva Sans Medium Italics" charset="1" panose="020B0603030501040103"/>
      <p:regular r:id="rId40"/>
    </p:embeddedFont>
    <p:embeddedFont>
      <p:font typeface="Josefin Sans" charset="1" panose="00000500000000000000"/>
      <p:regular r:id="rId41"/>
    </p:embeddedFont>
    <p:embeddedFont>
      <p:font typeface="Josefin Sans Bold" charset="1" panose="00000800000000000000"/>
      <p:regular r:id="rId42"/>
    </p:embeddedFont>
    <p:embeddedFont>
      <p:font typeface="Josefin Sans Italics" charset="1" panose="00000500000000000000"/>
      <p:regular r:id="rId43"/>
    </p:embeddedFont>
    <p:embeddedFont>
      <p:font typeface="Josefin Sans Bold Italics" charset="1" panose="00000800000000000000"/>
      <p:regular r:id="rId44"/>
    </p:embeddedFont>
    <p:embeddedFont>
      <p:font typeface="Josefin Sans Thin" charset="1" panose="00000300000000000000"/>
      <p:regular r:id="rId45"/>
    </p:embeddedFont>
    <p:embeddedFont>
      <p:font typeface="Josefin Sans Thin Italics" charset="1" panose="00000300000000000000"/>
      <p:regular r:id="rId46"/>
    </p:embeddedFont>
    <p:embeddedFont>
      <p:font typeface="Josefin Sans Light" charset="1" panose="00000400000000000000"/>
      <p:regular r:id="rId47"/>
    </p:embeddedFont>
    <p:embeddedFont>
      <p:font typeface="Josefin Sans Light Italics" charset="1" panose="00000400000000000000"/>
      <p:regular r:id="rId48"/>
    </p:embeddedFont>
    <p:embeddedFont>
      <p:font typeface="Josefin Sans Semi-Bold" charset="1" panose="00000700000000000000"/>
      <p:regular r:id="rId49"/>
    </p:embeddedFont>
    <p:embeddedFont>
      <p:font typeface="Josefin Sans Semi-Bold Italics" charset="1" panose="000007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59" Target="slides/slide9.xml" Type="http://schemas.openxmlformats.org/officeDocument/2006/relationships/slide"/><Relationship Id="rId6" Target="fonts/font6.fntdata" Type="http://schemas.openxmlformats.org/officeDocument/2006/relationships/font"/><Relationship Id="rId60" Target="slides/slide10.xml" Type="http://schemas.openxmlformats.org/officeDocument/2006/relationships/slide"/><Relationship Id="rId61" Target="slides/slide11.xml" Type="http://schemas.openxmlformats.org/officeDocument/2006/relationships/slide"/><Relationship Id="rId62" Target="slides/slide12.xml" Type="http://schemas.openxmlformats.org/officeDocument/2006/relationships/slide"/><Relationship Id="rId63" Target="slides/slide13.xml" Type="http://schemas.openxmlformats.org/officeDocument/2006/relationships/slide"/><Relationship Id="rId64" Target="slides/slide14.xml" Type="http://schemas.openxmlformats.org/officeDocument/2006/relationships/slide"/><Relationship Id="rId65" Target="slides/slide15.xml" Type="http://schemas.openxmlformats.org/officeDocument/2006/relationships/slide"/><Relationship Id="rId66" Target="slides/slide16.xml" Type="http://schemas.openxmlformats.org/officeDocument/2006/relationships/slide"/><Relationship Id="rId67" Target="slides/slide17.xml" Type="http://schemas.openxmlformats.org/officeDocument/2006/relationships/slide"/><Relationship Id="rId68" Target="slides/slide18.xml" Type="http://schemas.openxmlformats.org/officeDocument/2006/relationships/slide"/><Relationship Id="rId69" Target="slides/slide19.xml" Type="http://schemas.openxmlformats.org/officeDocument/2006/relationships/slide"/><Relationship Id="rId7" Target="fonts/font7.fntdata" Type="http://schemas.openxmlformats.org/officeDocument/2006/relationships/font"/><Relationship Id="rId70" Target="slides/slide20.xml" Type="http://schemas.openxmlformats.org/officeDocument/2006/relationships/slide"/><Relationship Id="rId71" Target="slides/slide21.xml" Type="http://schemas.openxmlformats.org/officeDocument/2006/relationships/slide"/><Relationship Id="rId72" Target="slides/slide22.xml" Type="http://schemas.openxmlformats.org/officeDocument/2006/relationships/slide"/><Relationship Id="rId73" Target="slides/slide23.xml" Type="http://schemas.openxmlformats.org/officeDocument/2006/relationships/slide"/><Relationship Id="rId74" Target="slides/slide24.xml" Type="http://schemas.openxmlformats.org/officeDocument/2006/relationships/slide"/><Relationship Id="rId75" Target="slides/slide25.xml" Type="http://schemas.openxmlformats.org/officeDocument/2006/relationships/slide"/><Relationship Id="rId76" Target="slides/slide26.xml" Type="http://schemas.openxmlformats.org/officeDocument/2006/relationships/slide"/><Relationship Id="rId77" Target="slides/slide27.xml" Type="http://schemas.openxmlformats.org/officeDocument/2006/relationships/slide"/><Relationship Id="rId78" Target="slides/slide28.xml" Type="http://schemas.openxmlformats.org/officeDocument/2006/relationships/slide"/><Relationship Id="rId79" Target="slides/slide29.xml" Type="http://schemas.openxmlformats.org/officeDocument/2006/relationships/slide"/><Relationship Id="rId8" Target="fonts/font8.fntdata" Type="http://schemas.openxmlformats.org/officeDocument/2006/relationships/font"/><Relationship Id="rId80" Target="slides/slide30.xml" Type="http://schemas.openxmlformats.org/officeDocument/2006/relationships/slide"/><Relationship Id="rId81" Target="slides/slide31.xml" Type="http://schemas.openxmlformats.org/officeDocument/2006/relationships/slide"/><Relationship Id="rId82" Target="slides/slide32.xml" Type="http://schemas.openxmlformats.org/officeDocument/2006/relationships/slide"/><Relationship Id="rId83" Target="slides/slide33.xml" Type="http://schemas.openxmlformats.org/officeDocument/2006/relationships/slide"/><Relationship Id="rId84" Target="slides/slide34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9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0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71.png" Type="http://schemas.openxmlformats.org/officeDocument/2006/relationships/image"/><Relationship Id="rId12" Target="../media/image72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73.png" Type="http://schemas.openxmlformats.org/officeDocument/2006/relationships/image"/><Relationship Id="rId12" Target="../media/image74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Relationship Id="rId5" Target="../media/image1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309573" y="3720381"/>
            <a:ext cx="12238495" cy="11075838"/>
          </a:xfrm>
          <a:custGeom>
            <a:avLst/>
            <a:gdLst/>
            <a:ahLst/>
            <a:cxnLst/>
            <a:rect r="r" b="b" t="t" l="l"/>
            <a:pathLst>
              <a:path h="11075838" w="12238495">
                <a:moveTo>
                  <a:pt x="12238495" y="0"/>
                </a:moveTo>
                <a:lnTo>
                  <a:pt x="0" y="0"/>
                </a:lnTo>
                <a:lnTo>
                  <a:pt x="0" y="11075838"/>
                </a:lnTo>
                <a:lnTo>
                  <a:pt x="12238495" y="11075838"/>
                </a:lnTo>
                <a:lnTo>
                  <a:pt x="12238495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3841" y="-5932461"/>
            <a:ext cx="9093481" cy="8229600"/>
          </a:xfrm>
          <a:custGeom>
            <a:avLst/>
            <a:gdLst/>
            <a:ahLst/>
            <a:cxnLst/>
            <a:rect r="r" b="b" t="t" l="l"/>
            <a:pathLst>
              <a:path h="8229600" w="9093481">
                <a:moveTo>
                  <a:pt x="0" y="0"/>
                </a:moveTo>
                <a:lnTo>
                  <a:pt x="9093480" y="0"/>
                </a:lnTo>
                <a:lnTo>
                  <a:pt x="90934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18040" y="7611130"/>
            <a:ext cx="9093481" cy="8229600"/>
          </a:xfrm>
          <a:custGeom>
            <a:avLst/>
            <a:gdLst/>
            <a:ahLst/>
            <a:cxnLst/>
            <a:rect r="r" b="b" t="t" l="l"/>
            <a:pathLst>
              <a:path h="8229600" w="9093481">
                <a:moveTo>
                  <a:pt x="0" y="0"/>
                </a:moveTo>
                <a:lnTo>
                  <a:pt x="9093480" y="0"/>
                </a:lnTo>
                <a:lnTo>
                  <a:pt x="90934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10543" y="446665"/>
            <a:ext cx="4697514" cy="1972956"/>
          </a:xfrm>
          <a:custGeom>
            <a:avLst/>
            <a:gdLst/>
            <a:ahLst/>
            <a:cxnLst/>
            <a:rect r="r" b="b" t="t" l="l"/>
            <a:pathLst>
              <a:path h="1972956" w="4697514">
                <a:moveTo>
                  <a:pt x="0" y="0"/>
                </a:moveTo>
                <a:lnTo>
                  <a:pt x="4697514" y="0"/>
                </a:lnTo>
                <a:lnTo>
                  <a:pt x="4697514" y="1972956"/>
                </a:lnTo>
                <a:lnTo>
                  <a:pt x="0" y="1972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85398" y="7836198"/>
            <a:ext cx="3643434" cy="1530242"/>
          </a:xfrm>
          <a:custGeom>
            <a:avLst/>
            <a:gdLst/>
            <a:ahLst/>
            <a:cxnLst/>
            <a:rect r="r" b="b" t="t" l="l"/>
            <a:pathLst>
              <a:path h="1530242" w="3643434">
                <a:moveTo>
                  <a:pt x="0" y="0"/>
                </a:moveTo>
                <a:lnTo>
                  <a:pt x="3643434" y="0"/>
                </a:lnTo>
                <a:lnTo>
                  <a:pt x="3643434" y="1530243"/>
                </a:lnTo>
                <a:lnTo>
                  <a:pt x="0" y="1530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84769" y="5965227"/>
            <a:ext cx="8727591" cy="824176"/>
            <a:chOff x="0" y="0"/>
            <a:chExt cx="2528138" cy="2387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28138" cy="238741"/>
            </a:xfrm>
            <a:custGeom>
              <a:avLst/>
              <a:gdLst/>
              <a:ahLst/>
              <a:cxnLst/>
              <a:rect r="r" b="b" t="t" l="l"/>
              <a:pathLst>
                <a:path h="238741" w="2528138">
                  <a:moveTo>
                    <a:pt x="0" y="0"/>
                  </a:moveTo>
                  <a:lnTo>
                    <a:pt x="2528138" y="0"/>
                  </a:lnTo>
                  <a:lnTo>
                    <a:pt x="2528138" y="238741"/>
                  </a:lnTo>
                  <a:lnTo>
                    <a:pt x="0" y="2387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8E58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28138" cy="27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3911821">
            <a:off x="12540931" y="1180089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0" y="0"/>
                </a:moveTo>
                <a:lnTo>
                  <a:pt x="1054081" y="0"/>
                </a:lnTo>
                <a:lnTo>
                  <a:pt x="1054081" y="1098000"/>
                </a:lnTo>
                <a:lnTo>
                  <a:pt x="0" y="109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84769" y="2363814"/>
            <a:ext cx="15677318" cy="340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66"/>
              </a:lnSpc>
            </a:pPr>
            <a:r>
              <a:rPr lang="en-US" sz="8060" spc="161">
                <a:solidFill>
                  <a:srgbClr val="50665B"/>
                </a:solidFill>
                <a:latin typeface="Raleway 1 Bold"/>
              </a:rPr>
              <a:t>IMPACT OF ELECTRICAL GENERATION CONDITIONS ON THE ENVIRONMENT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87556" y="5981602"/>
            <a:ext cx="8122017" cy="70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8"/>
              </a:lnSpc>
            </a:pPr>
            <a:r>
              <a:rPr lang="en-US" sz="4091" spc="122">
                <a:solidFill>
                  <a:srgbClr val="728E58"/>
                </a:solidFill>
                <a:latin typeface="Raleway 1 Light"/>
              </a:rPr>
              <a:t>Choy Jee Hung Caleb p2341475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4521360" y="8493179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1054080" y="0"/>
                </a:moveTo>
                <a:lnTo>
                  <a:pt x="0" y="0"/>
                </a:lnTo>
                <a:lnTo>
                  <a:pt x="0" y="1098000"/>
                </a:lnTo>
                <a:lnTo>
                  <a:pt x="1054080" y="1098000"/>
                </a:lnTo>
                <a:lnTo>
                  <a:pt x="105408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3624567">
            <a:off x="-953026" y="218817"/>
            <a:ext cx="2492086" cy="2428651"/>
          </a:xfrm>
          <a:custGeom>
            <a:avLst/>
            <a:gdLst/>
            <a:ahLst/>
            <a:cxnLst/>
            <a:rect r="r" b="b" t="t" l="l"/>
            <a:pathLst>
              <a:path h="2428651" w="2492086">
                <a:moveTo>
                  <a:pt x="2492086" y="0"/>
                </a:moveTo>
                <a:lnTo>
                  <a:pt x="0" y="0"/>
                </a:lnTo>
                <a:lnTo>
                  <a:pt x="0" y="2428651"/>
                </a:lnTo>
                <a:lnTo>
                  <a:pt x="2492086" y="2428651"/>
                </a:lnTo>
                <a:lnTo>
                  <a:pt x="249208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378226" y="9151177"/>
            <a:ext cx="3643434" cy="1530242"/>
          </a:xfrm>
          <a:custGeom>
            <a:avLst/>
            <a:gdLst/>
            <a:ahLst/>
            <a:cxnLst/>
            <a:rect r="r" b="b" t="t" l="l"/>
            <a:pathLst>
              <a:path h="1530242" w="3643434">
                <a:moveTo>
                  <a:pt x="0" y="0"/>
                </a:moveTo>
                <a:lnTo>
                  <a:pt x="3643433" y="0"/>
                </a:lnTo>
                <a:lnTo>
                  <a:pt x="3643433" y="1530242"/>
                </a:lnTo>
                <a:lnTo>
                  <a:pt x="0" y="1530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6798219">
            <a:off x="14683945" y="7782005"/>
            <a:ext cx="2199992" cy="2143992"/>
          </a:xfrm>
          <a:custGeom>
            <a:avLst/>
            <a:gdLst/>
            <a:ahLst/>
            <a:cxnLst/>
            <a:rect r="r" b="b" t="t" l="l"/>
            <a:pathLst>
              <a:path h="2143992" w="2199992">
                <a:moveTo>
                  <a:pt x="2199992" y="0"/>
                </a:moveTo>
                <a:lnTo>
                  <a:pt x="0" y="0"/>
                </a:lnTo>
                <a:lnTo>
                  <a:pt x="0" y="2143992"/>
                </a:lnTo>
                <a:lnTo>
                  <a:pt x="2199992" y="2143992"/>
                </a:lnTo>
                <a:lnTo>
                  <a:pt x="21999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47639" y="809057"/>
            <a:ext cx="3643434" cy="1530242"/>
          </a:xfrm>
          <a:custGeom>
            <a:avLst/>
            <a:gdLst/>
            <a:ahLst/>
            <a:cxnLst/>
            <a:rect r="r" b="b" t="t" l="l"/>
            <a:pathLst>
              <a:path h="1530242" w="3643434">
                <a:moveTo>
                  <a:pt x="0" y="0"/>
                </a:moveTo>
                <a:lnTo>
                  <a:pt x="3643434" y="0"/>
                </a:lnTo>
                <a:lnTo>
                  <a:pt x="3643434" y="1530243"/>
                </a:lnTo>
                <a:lnTo>
                  <a:pt x="0" y="1530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845029"/>
            <a:ext cx="8635340" cy="2943701"/>
          </a:xfrm>
          <a:custGeom>
            <a:avLst/>
            <a:gdLst/>
            <a:ahLst/>
            <a:cxnLst/>
            <a:rect r="r" b="b" t="t" l="l"/>
            <a:pathLst>
              <a:path h="2943701" w="8635340">
                <a:moveTo>
                  <a:pt x="0" y="0"/>
                </a:moveTo>
                <a:lnTo>
                  <a:pt x="8635340" y="0"/>
                </a:lnTo>
                <a:lnTo>
                  <a:pt x="8635340" y="2943701"/>
                </a:lnTo>
                <a:lnTo>
                  <a:pt x="0" y="29437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37222" y="2845029"/>
            <a:ext cx="8054816" cy="5186516"/>
          </a:xfrm>
          <a:custGeom>
            <a:avLst/>
            <a:gdLst/>
            <a:ahLst/>
            <a:cxnLst/>
            <a:rect r="r" b="b" t="t" l="l"/>
            <a:pathLst>
              <a:path h="5186516" w="8054816">
                <a:moveTo>
                  <a:pt x="0" y="0"/>
                </a:moveTo>
                <a:lnTo>
                  <a:pt x="8054816" y="0"/>
                </a:lnTo>
                <a:lnTo>
                  <a:pt x="8054816" y="5186516"/>
                </a:lnTo>
                <a:lnTo>
                  <a:pt x="0" y="51865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750755"/>
            <a:ext cx="8115300" cy="2800167"/>
          </a:xfrm>
          <a:custGeom>
            <a:avLst/>
            <a:gdLst/>
            <a:ahLst/>
            <a:cxnLst/>
            <a:rect r="r" b="b" t="t" l="l"/>
            <a:pathLst>
              <a:path h="2800167" w="8115300">
                <a:moveTo>
                  <a:pt x="0" y="0"/>
                </a:moveTo>
                <a:lnTo>
                  <a:pt x="8115300" y="0"/>
                </a:lnTo>
                <a:lnTo>
                  <a:pt x="8115300" y="2800168"/>
                </a:lnTo>
                <a:lnTo>
                  <a:pt x="0" y="28001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02135"/>
            <a:ext cx="7595260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df.idxmin(), df.idxmax(): Minimum / Maximum Index 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Code used for analysis of the datasets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338710"/>
            <a:ext cx="8277458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df.info(): Info on DataFrame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37222" y="2330720"/>
            <a:ext cx="7595260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df.describe: Summary Statistics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787525"/>
            <a:ext cx="5916071" cy="6970597"/>
          </a:xfrm>
          <a:custGeom>
            <a:avLst/>
            <a:gdLst/>
            <a:ahLst/>
            <a:cxnLst/>
            <a:rect r="r" b="b" t="t" l="l"/>
            <a:pathLst>
              <a:path h="6970597" w="5916071">
                <a:moveTo>
                  <a:pt x="0" y="0"/>
                </a:moveTo>
                <a:lnTo>
                  <a:pt x="5916071" y="0"/>
                </a:lnTo>
                <a:lnTo>
                  <a:pt x="5916071" y="6970597"/>
                </a:lnTo>
                <a:lnTo>
                  <a:pt x="0" y="69705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Electricity generation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58257" y="1692275"/>
            <a:ext cx="9718837" cy="798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3"/>
              </a:lnSpc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From analyzing the original dataset: 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</a:t>
            </a:r>
            <a:r>
              <a:rPr lang="en-US" sz="3002">
                <a:solidFill>
                  <a:srgbClr val="000000"/>
                </a:solidFill>
                <a:latin typeface="Raleway 2 Bold"/>
              </a:rPr>
              <a:t>ime measurement of the dataset is in YYYY-month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 range of the dataset is from 1975-Jan to 2023-Oct.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There is 586 rows and 2 columns present.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 column names are Data Series and Electricity Generation (Gigawatt Hours)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 datatypes are object and float64 respectively.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We can see that there is Nan values from the Electricity Generation Column as there is only 554 NaN out of the total 586 rows that should be present.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787525"/>
            <a:ext cx="4523579" cy="6453639"/>
          </a:xfrm>
          <a:custGeom>
            <a:avLst/>
            <a:gdLst/>
            <a:ahLst/>
            <a:cxnLst/>
            <a:rect r="r" b="b" t="t" l="l"/>
            <a:pathLst>
              <a:path h="6453639" w="4523579">
                <a:moveTo>
                  <a:pt x="0" y="0"/>
                </a:moveTo>
                <a:lnTo>
                  <a:pt x="4523579" y="0"/>
                </a:lnTo>
                <a:lnTo>
                  <a:pt x="4523579" y="6453639"/>
                </a:lnTo>
                <a:lnTo>
                  <a:pt x="0" y="6453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8256397"/>
            <a:ext cx="6511763" cy="1616791"/>
          </a:xfrm>
          <a:custGeom>
            <a:avLst/>
            <a:gdLst/>
            <a:ahLst/>
            <a:cxnLst/>
            <a:rect r="r" b="b" t="t" l="l"/>
            <a:pathLst>
              <a:path h="1616791" w="6511763">
                <a:moveTo>
                  <a:pt x="0" y="0"/>
                </a:moveTo>
                <a:lnTo>
                  <a:pt x="6511763" y="0"/>
                </a:lnTo>
                <a:lnTo>
                  <a:pt x="6511763" y="1616791"/>
                </a:lnTo>
                <a:lnTo>
                  <a:pt x="0" y="1616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Electricity generation 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40463" y="1676440"/>
            <a:ext cx="9718837" cy="683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3"/>
              </a:lnSpc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From analyzing the original dataset: 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</a:t>
            </a:r>
            <a:r>
              <a:rPr lang="en-US" sz="3002">
                <a:solidFill>
                  <a:srgbClr val="000000"/>
                </a:solidFill>
                <a:latin typeface="Raleway 2 Bold"/>
              </a:rPr>
              <a:t>ime measurement of the dataset is in DD/MM/YYYY with the hourly time format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 range of the dataset is from 1/4/2014 1:00 to 1/1/2023 0:00 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There is 76727 rows and 6 columns present.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 column names are 24_hr_psi, north, south, east, west, and central.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 datatypes are object for 24_hr_psi and int64 for the rest.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We can see that there is no Nan values present in the dataset.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1607440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Surface Air Temperature - Monthly Mean Dataset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29770" y="1692275"/>
            <a:ext cx="10829530" cy="45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3"/>
              </a:lnSpc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From analyzing the original dataset: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</a:t>
            </a:r>
            <a:r>
              <a:rPr lang="en-US" sz="3002">
                <a:solidFill>
                  <a:srgbClr val="000000"/>
                </a:solidFill>
                <a:latin typeface="Raleway 2 Bold"/>
              </a:rPr>
              <a:t>ime measurement of the dataset is in month.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 range of the dataset is from the 1982-01 to 2023-12.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There is 501 rows and 2 columns present.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 column names are month and mean_temp.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 datatypes are object and float64 for month and mean_temp respectively.</a:t>
            </a:r>
          </a:p>
          <a:p>
            <a:pPr marL="648157" indent="-324078" lvl="1">
              <a:lnSpc>
                <a:spcPts val="4503"/>
              </a:lnSpc>
              <a:buFont typeface="Arial"/>
              <a:buChar char="•"/>
            </a:pPr>
            <a:r>
              <a:rPr lang="en-US" sz="3002">
                <a:solidFill>
                  <a:srgbClr val="000000"/>
                </a:solidFill>
                <a:latin typeface="Raleway 2 Bold"/>
              </a:rPr>
              <a:t>There is no NaN values present in the dataset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1787525"/>
            <a:ext cx="4927910" cy="5409037"/>
          </a:xfrm>
          <a:custGeom>
            <a:avLst/>
            <a:gdLst/>
            <a:ahLst/>
            <a:cxnLst/>
            <a:rect r="r" b="b" t="t" l="l"/>
            <a:pathLst>
              <a:path h="5409037" w="4927910">
                <a:moveTo>
                  <a:pt x="0" y="0"/>
                </a:moveTo>
                <a:lnTo>
                  <a:pt x="4927910" y="0"/>
                </a:lnTo>
                <a:lnTo>
                  <a:pt x="4927910" y="5409037"/>
                </a:lnTo>
                <a:lnTo>
                  <a:pt x="0" y="5409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7245270"/>
            <a:ext cx="4927910" cy="2762325"/>
          </a:xfrm>
          <a:custGeom>
            <a:avLst/>
            <a:gdLst/>
            <a:ahLst/>
            <a:cxnLst/>
            <a:rect r="r" b="b" t="t" l="l"/>
            <a:pathLst>
              <a:path h="2762325" w="4927910">
                <a:moveTo>
                  <a:pt x="0" y="0"/>
                </a:moveTo>
                <a:lnTo>
                  <a:pt x="4927910" y="0"/>
                </a:lnTo>
                <a:lnTo>
                  <a:pt x="4927910" y="2762325"/>
                </a:lnTo>
                <a:lnTo>
                  <a:pt x="0" y="27623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29770" y="7110837"/>
            <a:ext cx="10531413" cy="278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Raleway 2 Bold"/>
              </a:rPr>
              <a:t>From analyzing the original dataset:</a:t>
            </a:r>
          </a:p>
          <a:p>
            <a:pPr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Raleway 2 Bold"/>
                <a:ea typeface="Raleway 2 Bold"/>
              </a:rPr>
              <a:t> Minimum-value is 25.40°C in year 1983-12.</a:t>
            </a:r>
          </a:p>
          <a:p>
            <a:pPr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Raleway 2 Bold"/>
                <a:ea typeface="Raleway 2 Bold"/>
              </a:rPr>
              <a:t> Maximum is 29.50°C in year 1998-03.</a:t>
            </a:r>
          </a:p>
          <a:p>
            <a:pPr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Raleway 2 Bold"/>
              </a:rPr>
              <a:t>The statistics summary of the mean_temp can be found as shown on the left.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1607440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What did we find out from analysis?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92275"/>
            <a:ext cx="16230600" cy="7718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3"/>
              </a:lnSpc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From analyzing the original datasets:</a:t>
            </a:r>
          </a:p>
          <a:p>
            <a:pPr marL="626567" indent="-313284" lvl="1">
              <a:lnSpc>
                <a:spcPts val="4353"/>
              </a:lnSpc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 The Electricity Generation Monthly dataset: </a:t>
            </a:r>
          </a:p>
          <a:p>
            <a:pPr marL="1253134" indent="-417711" lvl="2">
              <a:lnSpc>
                <a:spcPts val="4353"/>
              </a:lnSpc>
              <a:buFont typeface="Arial"/>
              <a:buChar char="⚬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Date format is incorrect (YYYY-month) and column name is not clear (Data Series)</a:t>
            </a:r>
          </a:p>
          <a:p>
            <a:pPr marL="1253134" indent="-417711" lvl="2">
              <a:lnSpc>
                <a:spcPts val="4353"/>
              </a:lnSpc>
              <a:buFont typeface="Arial"/>
              <a:buChar char="⚬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Has missing values in its columns (Electricity Generation)</a:t>
            </a:r>
          </a:p>
          <a:p>
            <a:pPr marL="1253134" indent="-417711" lvl="2">
              <a:lnSpc>
                <a:spcPts val="4353"/>
              </a:lnSpc>
              <a:buFont typeface="Arial"/>
              <a:buChar char="⚬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 Subset the date range to match others.</a:t>
            </a:r>
          </a:p>
          <a:p>
            <a:pPr marL="626567" indent="-313284" lvl="1">
              <a:lnSpc>
                <a:spcPts val="4353"/>
              </a:lnSpc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Historical 24hr PSI dataset:</a:t>
            </a:r>
          </a:p>
          <a:p>
            <a:pPr marL="1253134" indent="-417711" lvl="2">
              <a:lnSpc>
                <a:spcPts val="4353"/>
              </a:lnSpc>
              <a:buFont typeface="Arial"/>
              <a:buChar char="⚬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Date format is incorrect (Hourly data) as we want in months.</a:t>
            </a:r>
          </a:p>
          <a:p>
            <a:pPr marL="1253134" indent="-417711" lvl="2">
              <a:lnSpc>
                <a:spcPts val="4353"/>
              </a:lnSpc>
              <a:buFont typeface="Arial"/>
              <a:buChar char="⚬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PSI is by regions and cannot represent the average PSI for the whole of Singapore.</a:t>
            </a:r>
          </a:p>
          <a:p>
            <a:pPr marL="626567" indent="-313284" lvl="1">
              <a:lnSpc>
                <a:spcPts val="4353"/>
              </a:lnSpc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Surface Air Temperature Monthly Mean dataset:</a:t>
            </a:r>
          </a:p>
          <a:p>
            <a:pPr marL="1253134" indent="-417711" lvl="2">
              <a:lnSpc>
                <a:spcPts val="4353"/>
              </a:lnSpc>
              <a:buFont typeface="Arial"/>
              <a:buChar char="⚬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See below</a:t>
            </a:r>
          </a:p>
          <a:p>
            <a:pPr marL="626567" indent="-313284" lvl="1">
              <a:lnSpc>
                <a:spcPts val="4353"/>
              </a:lnSpc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For all datasets:</a:t>
            </a:r>
          </a:p>
          <a:p>
            <a:pPr marL="1253134" indent="-417711" lvl="2">
              <a:lnSpc>
                <a:spcPts val="4353"/>
              </a:lnSpc>
              <a:buFont typeface="Arial"/>
              <a:buChar char="⚬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We require the month column to be common in all datasets to apply linear analysis.</a:t>
            </a:r>
          </a:p>
          <a:p>
            <a:pPr marL="1253134" indent="-417711" lvl="2">
              <a:lnSpc>
                <a:spcPts val="4353"/>
              </a:lnSpc>
              <a:buFont typeface="Arial"/>
              <a:buChar char="⚬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Dtype of months is incorrect, needs to be Period[M]</a:t>
            </a:r>
          </a:p>
          <a:p>
            <a:pPr marL="1253134" indent="-417711" lvl="2">
              <a:lnSpc>
                <a:spcPts val="4353"/>
              </a:lnSpc>
              <a:buFont typeface="Arial"/>
              <a:buChar char="⚬"/>
            </a:pPr>
            <a:r>
              <a:rPr lang="en-US" sz="2902">
                <a:solidFill>
                  <a:srgbClr val="000000"/>
                </a:solidFill>
                <a:latin typeface="Raleway 2 Bold"/>
              </a:rPr>
              <a:t>Subset the date range to match.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034853">
            <a:off x="79122" y="-2537179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8211630"/>
                </a:moveTo>
                <a:lnTo>
                  <a:pt x="9386333" y="8211630"/>
                </a:lnTo>
                <a:lnTo>
                  <a:pt x="9386333" y="0"/>
                </a:lnTo>
                <a:lnTo>
                  <a:pt x="0" y="0"/>
                </a:lnTo>
                <a:lnTo>
                  <a:pt x="0" y="82116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0034853">
            <a:off x="12360640" y="-3389269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8211629"/>
                </a:moveTo>
                <a:lnTo>
                  <a:pt x="9386334" y="8211629"/>
                </a:lnTo>
                <a:lnTo>
                  <a:pt x="9386334" y="0"/>
                </a:lnTo>
                <a:lnTo>
                  <a:pt x="0" y="0"/>
                </a:lnTo>
                <a:lnTo>
                  <a:pt x="0" y="82116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3199798">
            <a:off x="9804018" y="4529029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8211630"/>
                </a:moveTo>
                <a:lnTo>
                  <a:pt x="9386334" y="8211630"/>
                </a:lnTo>
                <a:lnTo>
                  <a:pt x="9386334" y="0"/>
                </a:lnTo>
                <a:lnTo>
                  <a:pt x="0" y="0"/>
                </a:lnTo>
                <a:lnTo>
                  <a:pt x="0" y="82116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0692947" cy="8229600"/>
            <a:chOff x="0" y="0"/>
            <a:chExt cx="2816250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625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16250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14093" y="1028700"/>
            <a:ext cx="4945207" cy="8229600"/>
            <a:chOff x="0" y="0"/>
            <a:chExt cx="1302441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2441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02441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8873" y="3378205"/>
            <a:ext cx="10232601" cy="336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99"/>
              </a:lnSpc>
            </a:pPr>
            <a:r>
              <a:rPr lang="en-US" sz="10999">
                <a:solidFill>
                  <a:srgbClr val="F9705A"/>
                </a:solidFill>
                <a:latin typeface="Jua Bold"/>
              </a:rPr>
              <a:t>TRANSFORMING THE DATA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-922290" y="7754130"/>
            <a:ext cx="9323464" cy="3789361"/>
          </a:xfrm>
          <a:custGeom>
            <a:avLst/>
            <a:gdLst/>
            <a:ahLst/>
            <a:cxnLst/>
            <a:rect r="r" b="b" t="t" l="l"/>
            <a:pathLst>
              <a:path h="3789361" w="9323464">
                <a:moveTo>
                  <a:pt x="9323464" y="0"/>
                </a:moveTo>
                <a:lnTo>
                  <a:pt x="0" y="0"/>
                </a:lnTo>
                <a:lnTo>
                  <a:pt x="0" y="3789361"/>
                </a:lnTo>
                <a:lnTo>
                  <a:pt x="9323464" y="3789361"/>
                </a:lnTo>
                <a:lnTo>
                  <a:pt x="93234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7934307" y="-309851"/>
            <a:ext cx="7271573" cy="2955405"/>
          </a:xfrm>
          <a:custGeom>
            <a:avLst/>
            <a:gdLst/>
            <a:ahLst/>
            <a:cxnLst/>
            <a:rect r="r" b="b" t="t" l="l"/>
            <a:pathLst>
              <a:path h="2955405" w="7271573">
                <a:moveTo>
                  <a:pt x="7271573" y="0"/>
                </a:moveTo>
                <a:lnTo>
                  <a:pt x="0" y="0"/>
                </a:lnTo>
                <a:lnTo>
                  <a:pt x="0" y="2955405"/>
                </a:lnTo>
                <a:lnTo>
                  <a:pt x="7271573" y="2955405"/>
                </a:lnTo>
                <a:lnTo>
                  <a:pt x="72715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-2602577" y="1273502"/>
            <a:ext cx="5634353" cy="2289985"/>
          </a:xfrm>
          <a:custGeom>
            <a:avLst/>
            <a:gdLst/>
            <a:ahLst/>
            <a:cxnLst/>
            <a:rect r="r" b="b" t="t" l="l"/>
            <a:pathLst>
              <a:path h="2289985" w="5634353">
                <a:moveTo>
                  <a:pt x="0" y="2289986"/>
                </a:moveTo>
                <a:lnTo>
                  <a:pt x="5634352" y="2289986"/>
                </a:lnTo>
                <a:lnTo>
                  <a:pt x="5634352" y="0"/>
                </a:lnTo>
                <a:lnTo>
                  <a:pt x="0" y="0"/>
                </a:lnTo>
                <a:lnTo>
                  <a:pt x="0" y="228998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226957" y="6017227"/>
            <a:ext cx="5634353" cy="2289985"/>
          </a:xfrm>
          <a:custGeom>
            <a:avLst/>
            <a:gdLst/>
            <a:ahLst/>
            <a:cxnLst/>
            <a:rect r="r" b="b" t="t" l="l"/>
            <a:pathLst>
              <a:path h="2289985" w="5634353">
                <a:moveTo>
                  <a:pt x="0" y="2289985"/>
                </a:moveTo>
                <a:lnTo>
                  <a:pt x="5634353" y="2289985"/>
                </a:lnTo>
                <a:lnTo>
                  <a:pt x="5634353" y="0"/>
                </a:lnTo>
                <a:lnTo>
                  <a:pt x="0" y="0"/>
                </a:lnTo>
                <a:lnTo>
                  <a:pt x="0" y="22899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0355039" y="1458238"/>
            <a:ext cx="5871919" cy="14951645"/>
          </a:xfrm>
          <a:custGeom>
            <a:avLst/>
            <a:gdLst/>
            <a:ahLst/>
            <a:cxnLst/>
            <a:rect r="r" b="b" t="t" l="l"/>
            <a:pathLst>
              <a:path h="14951645" w="5871919">
                <a:moveTo>
                  <a:pt x="5871918" y="0"/>
                </a:moveTo>
                <a:lnTo>
                  <a:pt x="0" y="0"/>
                </a:lnTo>
                <a:lnTo>
                  <a:pt x="0" y="14951644"/>
                </a:lnTo>
                <a:lnTo>
                  <a:pt x="5871918" y="14951644"/>
                </a:lnTo>
                <a:lnTo>
                  <a:pt x="58719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2321104">
            <a:off x="-14469" y="6655615"/>
            <a:ext cx="3056957" cy="3303195"/>
          </a:xfrm>
          <a:custGeom>
            <a:avLst/>
            <a:gdLst/>
            <a:ahLst/>
            <a:cxnLst/>
            <a:rect r="r" b="b" t="t" l="l"/>
            <a:pathLst>
              <a:path h="3303195" w="3056957">
                <a:moveTo>
                  <a:pt x="3056956" y="0"/>
                </a:moveTo>
                <a:lnTo>
                  <a:pt x="0" y="0"/>
                </a:lnTo>
                <a:lnTo>
                  <a:pt x="0" y="3303195"/>
                </a:lnTo>
                <a:lnTo>
                  <a:pt x="3056956" y="3303195"/>
                </a:lnTo>
                <a:lnTo>
                  <a:pt x="30569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13459">
            <a:off x="4390507" y="413009"/>
            <a:ext cx="1827303" cy="1720987"/>
          </a:xfrm>
          <a:custGeom>
            <a:avLst/>
            <a:gdLst/>
            <a:ahLst/>
            <a:cxnLst/>
            <a:rect r="r" b="b" t="t" l="l"/>
            <a:pathLst>
              <a:path h="1720987" w="1827303">
                <a:moveTo>
                  <a:pt x="0" y="0"/>
                </a:moveTo>
                <a:lnTo>
                  <a:pt x="1827303" y="0"/>
                </a:lnTo>
                <a:lnTo>
                  <a:pt x="1827303" y="1720987"/>
                </a:lnTo>
                <a:lnTo>
                  <a:pt x="0" y="1720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698076"/>
            <a:ext cx="6922611" cy="6051366"/>
          </a:xfrm>
          <a:custGeom>
            <a:avLst/>
            <a:gdLst/>
            <a:ahLst/>
            <a:cxnLst/>
            <a:rect r="r" b="b" t="t" l="l"/>
            <a:pathLst>
              <a:path h="6051366" w="6922611">
                <a:moveTo>
                  <a:pt x="0" y="0"/>
                </a:moveTo>
                <a:lnTo>
                  <a:pt x="6922611" y="0"/>
                </a:lnTo>
                <a:lnTo>
                  <a:pt x="6922611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31037" y="2631888"/>
            <a:ext cx="5652521" cy="5474184"/>
          </a:xfrm>
          <a:custGeom>
            <a:avLst/>
            <a:gdLst/>
            <a:ahLst/>
            <a:cxnLst/>
            <a:rect r="r" b="b" t="t" l="l"/>
            <a:pathLst>
              <a:path h="5474184" w="5652521">
                <a:moveTo>
                  <a:pt x="0" y="0"/>
                </a:moveTo>
                <a:lnTo>
                  <a:pt x="5652521" y="0"/>
                </a:lnTo>
                <a:lnTo>
                  <a:pt x="5652521" y="5474183"/>
                </a:lnTo>
                <a:lnTo>
                  <a:pt x="0" y="5474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64496" y="8125121"/>
            <a:ext cx="6696687" cy="1330318"/>
          </a:xfrm>
          <a:custGeom>
            <a:avLst/>
            <a:gdLst/>
            <a:ahLst/>
            <a:cxnLst/>
            <a:rect r="r" b="b" t="t" l="l"/>
            <a:pathLst>
              <a:path h="1330318" w="6696687">
                <a:moveTo>
                  <a:pt x="0" y="0"/>
                </a:moveTo>
                <a:lnTo>
                  <a:pt x="6696687" y="0"/>
                </a:lnTo>
                <a:lnTo>
                  <a:pt x="6696687" y="1330318"/>
                </a:lnTo>
                <a:lnTo>
                  <a:pt x="0" y="13303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Electricity generation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101221"/>
            <a:ext cx="7949002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We renamed the columns first.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1316" y="1672637"/>
            <a:ext cx="6337984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Then changed the month column to the desired format.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7847" y="3464203"/>
            <a:ext cx="6605780" cy="4191094"/>
          </a:xfrm>
          <a:custGeom>
            <a:avLst/>
            <a:gdLst/>
            <a:ahLst/>
            <a:cxnLst/>
            <a:rect r="r" b="b" t="t" l="l"/>
            <a:pathLst>
              <a:path h="4191094" w="6605780">
                <a:moveTo>
                  <a:pt x="0" y="0"/>
                </a:moveTo>
                <a:lnTo>
                  <a:pt x="6605780" y="0"/>
                </a:lnTo>
                <a:lnTo>
                  <a:pt x="6605780" y="4191094"/>
                </a:lnTo>
                <a:lnTo>
                  <a:pt x="0" y="4191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75098" y="3502241"/>
            <a:ext cx="6605780" cy="4191094"/>
          </a:xfrm>
          <a:custGeom>
            <a:avLst/>
            <a:gdLst/>
            <a:ahLst/>
            <a:cxnLst/>
            <a:rect r="r" b="b" t="t" l="l"/>
            <a:pathLst>
              <a:path h="4191094" w="6605780">
                <a:moveTo>
                  <a:pt x="0" y="0"/>
                </a:moveTo>
                <a:lnTo>
                  <a:pt x="6605780" y="0"/>
                </a:lnTo>
                <a:lnTo>
                  <a:pt x="6605780" y="4191094"/>
                </a:lnTo>
                <a:lnTo>
                  <a:pt x="0" y="41910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Electricity generation 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53556"/>
            <a:ext cx="16230600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Resolving NaN values using means():</a:t>
            </a:r>
          </a:p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There are several ways to resolve NaN values but how do we choose the correct method?</a:t>
            </a:r>
          </a:p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To show this, I will use means() as an example:</a:t>
            </a:r>
          </a:p>
          <a:p>
            <a:pPr>
              <a:lnSpc>
                <a:spcPts val="375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569572"/>
            <a:ext cx="6308460" cy="141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Before using means(), there are missing parts of the graph.</a:t>
            </a:r>
          </a:p>
          <a:p>
            <a:pPr>
              <a:lnSpc>
                <a:spcPts val="375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75098" y="7607610"/>
            <a:ext cx="6308460" cy="141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After using means(), we can see that although the missing parts are gone, the trend of the graph is not preserved.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500129"/>
            <a:ext cx="6507541" cy="4128766"/>
          </a:xfrm>
          <a:custGeom>
            <a:avLst/>
            <a:gdLst/>
            <a:ahLst/>
            <a:cxnLst/>
            <a:rect r="r" b="b" t="t" l="l"/>
            <a:pathLst>
              <a:path h="4128766" w="6507541">
                <a:moveTo>
                  <a:pt x="0" y="0"/>
                </a:moveTo>
                <a:lnTo>
                  <a:pt x="6507541" y="0"/>
                </a:lnTo>
                <a:lnTo>
                  <a:pt x="6507541" y="4128766"/>
                </a:lnTo>
                <a:lnTo>
                  <a:pt x="0" y="4128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75098" y="2500129"/>
            <a:ext cx="6475906" cy="4108695"/>
          </a:xfrm>
          <a:custGeom>
            <a:avLst/>
            <a:gdLst/>
            <a:ahLst/>
            <a:cxnLst/>
            <a:rect r="r" b="b" t="t" l="l"/>
            <a:pathLst>
              <a:path h="4108695" w="6475906">
                <a:moveTo>
                  <a:pt x="0" y="0"/>
                </a:moveTo>
                <a:lnTo>
                  <a:pt x="6475906" y="0"/>
                </a:lnTo>
                <a:lnTo>
                  <a:pt x="6475906" y="4108695"/>
                </a:lnTo>
                <a:lnTo>
                  <a:pt x="0" y="41086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Electricity generation 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53556"/>
            <a:ext cx="16230600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Resolving NaN values using bfill():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543170"/>
            <a:ext cx="6308460" cy="141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Before using bfill(), there are missing parts of the graph.</a:t>
            </a:r>
          </a:p>
          <a:p>
            <a:pPr>
              <a:lnSpc>
                <a:spcPts val="375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75098" y="6543170"/>
            <a:ext cx="6308460" cy="141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After using bfill(), we can see that the missing parts are gone and the trend of the graph is preserved.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787525"/>
            <a:ext cx="7036162" cy="6621703"/>
          </a:xfrm>
          <a:custGeom>
            <a:avLst/>
            <a:gdLst/>
            <a:ahLst/>
            <a:cxnLst/>
            <a:rect r="r" b="b" t="t" l="l"/>
            <a:pathLst>
              <a:path h="6621703" w="7036162">
                <a:moveTo>
                  <a:pt x="0" y="0"/>
                </a:moveTo>
                <a:lnTo>
                  <a:pt x="7036162" y="0"/>
                </a:lnTo>
                <a:lnTo>
                  <a:pt x="7036162" y="6621703"/>
                </a:lnTo>
                <a:lnTo>
                  <a:pt x="0" y="66217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Electricity generation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95492" y="4629191"/>
            <a:ext cx="7393240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Hence, I used bfill() to remove the NaN values from the dataset.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2787" y="9258300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08783" y="8678396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381600">
            <a:off x="15470279" y="425453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8" y="0"/>
                </a:lnTo>
                <a:lnTo>
                  <a:pt x="1238008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31683" y="-587591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84083" y="-572351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318808" y="-68672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20"/>
                </a:lnTo>
                <a:lnTo>
                  <a:pt x="0" y="936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197324" y="2452643"/>
            <a:ext cx="3429796" cy="3203921"/>
            <a:chOff x="0" y="0"/>
            <a:chExt cx="1394172" cy="13023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83887" y="955651"/>
            <a:ext cx="13856669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sz="10041" spc="-461">
                <a:solidFill>
                  <a:srgbClr val="5F7C23"/>
                </a:solidFill>
                <a:latin typeface="Raleway 2 Medium"/>
              </a:rPr>
              <a:t>Table of contents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654106" y="2452643"/>
            <a:ext cx="3429796" cy="3203921"/>
            <a:chOff x="0" y="0"/>
            <a:chExt cx="1394172" cy="13023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40541" y="2452643"/>
            <a:ext cx="3429796" cy="3203921"/>
            <a:chOff x="0" y="0"/>
            <a:chExt cx="1394172" cy="13023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584783" y="2755301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28001" y="2755301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02.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71219" y="2755301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42328" y="3758511"/>
            <a:ext cx="2653352" cy="187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Problem</a:t>
            </a:r>
          </a:p>
          <a:p>
            <a:pPr algn="ctr" marL="0" indent="0" lvl="0">
              <a:lnSpc>
                <a:spcPts val="4988"/>
              </a:lnSpc>
              <a:spcBef>
                <a:spcPct val="0"/>
              </a:spcBef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Statement &amp; Our Aim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97324" y="3758511"/>
            <a:ext cx="3429796" cy="124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Nature of the </a:t>
            </a:r>
          </a:p>
          <a:p>
            <a:pPr algn="ctr">
              <a:lnSpc>
                <a:spcPts val="4988"/>
              </a:lnSpc>
              <a:spcBef>
                <a:spcPct val="0"/>
              </a:spcBef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datasets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197324" y="5899746"/>
            <a:ext cx="3429796" cy="3203921"/>
            <a:chOff x="0" y="0"/>
            <a:chExt cx="1394172" cy="13023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654106" y="5899746"/>
            <a:ext cx="3429796" cy="3203921"/>
            <a:chOff x="0" y="0"/>
            <a:chExt cx="1394172" cy="130235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824461" y="7071100"/>
            <a:ext cx="3259441" cy="2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2"/>
              </a:lnSpc>
              <a:spcBef>
                <a:spcPct val="0"/>
              </a:spcBef>
            </a:pPr>
            <a:r>
              <a:rPr lang="en-US" sz="3887">
                <a:solidFill>
                  <a:srgbClr val="05066D"/>
                </a:solidFill>
                <a:latin typeface="Raleway 2 Semi-Bold"/>
              </a:rPr>
              <a:t>Transforming of the datasets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740541" y="5899746"/>
            <a:ext cx="3429796" cy="3203921"/>
            <a:chOff x="0" y="0"/>
            <a:chExt cx="1394172" cy="130235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8058" y="0"/>
                  </a:moveTo>
                  <a:lnTo>
                    <a:pt x="1376114" y="0"/>
                  </a:lnTo>
                  <a:cubicBezTo>
                    <a:pt x="1380904" y="0"/>
                    <a:pt x="1385497" y="1903"/>
                    <a:pt x="1388883" y="5289"/>
                  </a:cubicBezTo>
                  <a:cubicBezTo>
                    <a:pt x="1392270" y="8676"/>
                    <a:pt x="1394172" y="13269"/>
                    <a:pt x="1394172" y="18058"/>
                  </a:cubicBezTo>
                  <a:lnTo>
                    <a:pt x="1394172" y="1284299"/>
                  </a:lnTo>
                  <a:cubicBezTo>
                    <a:pt x="1394172" y="1289088"/>
                    <a:pt x="1392270" y="1293681"/>
                    <a:pt x="1388883" y="1297067"/>
                  </a:cubicBezTo>
                  <a:cubicBezTo>
                    <a:pt x="1385497" y="1300454"/>
                    <a:pt x="1380904" y="1302357"/>
                    <a:pt x="1376114" y="1302357"/>
                  </a:cubicBezTo>
                  <a:lnTo>
                    <a:pt x="18058" y="1302357"/>
                  </a:lnTo>
                  <a:cubicBezTo>
                    <a:pt x="13269" y="1302357"/>
                    <a:pt x="8676" y="1300454"/>
                    <a:pt x="5289" y="1297067"/>
                  </a:cubicBezTo>
                  <a:cubicBezTo>
                    <a:pt x="1903" y="1293681"/>
                    <a:pt x="0" y="1289088"/>
                    <a:pt x="0" y="1284299"/>
                  </a:cubicBezTo>
                  <a:lnTo>
                    <a:pt x="0" y="18058"/>
                  </a:lnTo>
                  <a:cubicBezTo>
                    <a:pt x="0" y="13269"/>
                    <a:pt x="1903" y="8676"/>
                    <a:pt x="5289" y="5289"/>
                  </a:cubicBezTo>
                  <a:cubicBezTo>
                    <a:pt x="8676" y="1903"/>
                    <a:pt x="13269" y="0"/>
                    <a:pt x="18058" y="0"/>
                  </a:cubicBezTo>
                  <a:close/>
                </a:path>
              </a:pathLst>
            </a:custGeom>
            <a:solidFill>
              <a:srgbClr val="DCEDFB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2431683" y="8450862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1"/>
                </a:lnTo>
                <a:lnTo>
                  <a:pt x="0" y="2207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4584783" y="6202404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04.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128001" y="6202404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05.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671219" y="6202404"/>
            <a:ext cx="1568441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97"/>
              </a:lnSpc>
            </a:pPr>
            <a:r>
              <a:rPr lang="en-US" sz="7775" spc="-357">
                <a:solidFill>
                  <a:srgbClr val="05066D"/>
                </a:solidFill>
                <a:latin typeface="Raleway 2 Medium"/>
              </a:rPr>
              <a:t>06.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911335" y="4073257"/>
            <a:ext cx="3040696" cy="124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  <a:spcBef>
                <a:spcPct val="0"/>
              </a:spcBef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Analysis of the datasets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97324" y="7082531"/>
            <a:ext cx="3429796" cy="124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  <a:spcBef>
                <a:spcPct val="0"/>
              </a:spcBef>
            </a:pPr>
            <a:r>
              <a:rPr lang="en-US" sz="3563">
                <a:solidFill>
                  <a:srgbClr val="05066D"/>
                </a:solidFill>
                <a:latin typeface="Raleway 2 Semi-Bold"/>
              </a:rPr>
              <a:t>Making Predictions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128763" y="7082531"/>
            <a:ext cx="2653352" cy="66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2"/>
              </a:lnSpc>
              <a:spcBef>
                <a:spcPct val="0"/>
              </a:spcBef>
            </a:pPr>
            <a:r>
              <a:rPr lang="en-US" sz="3887">
                <a:solidFill>
                  <a:srgbClr val="05066D"/>
                </a:solidFill>
                <a:latin typeface="Raleway 2 Semi-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787525"/>
            <a:ext cx="7927041" cy="5989538"/>
          </a:xfrm>
          <a:custGeom>
            <a:avLst/>
            <a:gdLst/>
            <a:ahLst/>
            <a:cxnLst/>
            <a:rect r="r" b="b" t="t" l="l"/>
            <a:pathLst>
              <a:path h="5989538" w="7927041">
                <a:moveTo>
                  <a:pt x="0" y="0"/>
                </a:moveTo>
                <a:lnTo>
                  <a:pt x="7927041" y="0"/>
                </a:lnTo>
                <a:lnTo>
                  <a:pt x="7927041" y="5989538"/>
                </a:lnTo>
                <a:lnTo>
                  <a:pt x="0" y="59895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80671" y="1725697"/>
            <a:ext cx="6202887" cy="6051366"/>
          </a:xfrm>
          <a:custGeom>
            <a:avLst/>
            <a:gdLst/>
            <a:ahLst/>
            <a:cxnLst/>
            <a:rect r="r" b="b" t="t" l="l"/>
            <a:pathLst>
              <a:path h="6051366" w="6202887">
                <a:moveTo>
                  <a:pt x="0" y="0"/>
                </a:moveTo>
                <a:lnTo>
                  <a:pt x="6202887" y="0"/>
                </a:lnTo>
                <a:lnTo>
                  <a:pt x="6202887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Historical 24hr PSI dataset</a:t>
            </a:r>
          </a:p>
          <a:p>
            <a:pPr>
              <a:lnSpc>
                <a:spcPts val="5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230865" y="8121899"/>
            <a:ext cx="7826270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Converted the hourly psi_reading into a monthly reading with the desired date format and dtype.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8556" y="1787525"/>
            <a:ext cx="7144281" cy="6156716"/>
          </a:xfrm>
          <a:custGeom>
            <a:avLst/>
            <a:gdLst/>
            <a:ahLst/>
            <a:cxnLst/>
            <a:rect r="r" b="b" t="t" l="l"/>
            <a:pathLst>
              <a:path h="6156716" w="7144281">
                <a:moveTo>
                  <a:pt x="0" y="0"/>
                </a:moveTo>
                <a:lnTo>
                  <a:pt x="7144282" y="0"/>
                </a:lnTo>
                <a:lnTo>
                  <a:pt x="7144282" y="6156716"/>
                </a:lnTo>
                <a:lnTo>
                  <a:pt x="0" y="61567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25939" y="4351573"/>
            <a:ext cx="7826270" cy="23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Found the average PSI from the total of the 5 regions in Singapore. This is what we need as it is a general representative of the PSI across all of Singapore.</a:t>
            </a:r>
          </a:p>
          <a:p>
            <a:pPr>
              <a:lnSpc>
                <a:spcPts val="375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Historical 24hr PSI dataset</a:t>
            </a:r>
          </a:p>
          <a:p>
            <a:pPr>
              <a:lnSpc>
                <a:spcPts val="549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161326"/>
            <a:ext cx="8560777" cy="6247902"/>
          </a:xfrm>
          <a:custGeom>
            <a:avLst/>
            <a:gdLst/>
            <a:ahLst/>
            <a:cxnLst/>
            <a:rect r="r" b="b" t="t" l="l"/>
            <a:pathLst>
              <a:path h="6247902" w="8560777">
                <a:moveTo>
                  <a:pt x="0" y="0"/>
                </a:moveTo>
                <a:lnTo>
                  <a:pt x="8560777" y="0"/>
                </a:lnTo>
                <a:lnTo>
                  <a:pt x="8560777" y="6247902"/>
                </a:lnTo>
                <a:lnTo>
                  <a:pt x="0" y="62479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10500" y="4770967"/>
            <a:ext cx="7048800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Converted the months column into the desired dtype.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Surface Air Temperature Monthly Mean dataset</a:t>
            </a:r>
          </a:p>
          <a:p>
            <a:pPr>
              <a:lnSpc>
                <a:spcPts val="549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For all datasets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2159067"/>
            <a:ext cx="8191772" cy="7516829"/>
          </a:xfrm>
          <a:custGeom>
            <a:avLst/>
            <a:gdLst/>
            <a:ahLst/>
            <a:cxnLst/>
            <a:rect r="r" b="b" t="t" l="l"/>
            <a:pathLst>
              <a:path h="7516829" w="8191772">
                <a:moveTo>
                  <a:pt x="0" y="0"/>
                </a:moveTo>
                <a:lnTo>
                  <a:pt x="8191772" y="0"/>
                </a:lnTo>
                <a:lnTo>
                  <a:pt x="8191772" y="7516829"/>
                </a:lnTo>
                <a:lnTo>
                  <a:pt x="0" y="75168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742513"/>
            <a:ext cx="6393505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Code used to reduce the timeframe: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55577" y="4926922"/>
            <a:ext cx="6705606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original datasets all have data range that do not match each other. Hence the need to subset and ensure the time is similar.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86277" y="3599528"/>
            <a:ext cx="5996618" cy="4290684"/>
          </a:xfrm>
          <a:custGeom>
            <a:avLst/>
            <a:gdLst/>
            <a:ahLst/>
            <a:cxnLst/>
            <a:rect r="r" b="b" t="t" l="l"/>
            <a:pathLst>
              <a:path h="4290684" w="5996618">
                <a:moveTo>
                  <a:pt x="0" y="0"/>
                </a:moveTo>
                <a:lnTo>
                  <a:pt x="5996618" y="0"/>
                </a:lnTo>
                <a:lnTo>
                  <a:pt x="5996618" y="4290684"/>
                </a:lnTo>
                <a:lnTo>
                  <a:pt x="0" y="4290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82895" y="3599528"/>
            <a:ext cx="5875046" cy="4300592"/>
          </a:xfrm>
          <a:custGeom>
            <a:avLst/>
            <a:gdLst/>
            <a:ahLst/>
            <a:cxnLst/>
            <a:rect r="r" b="b" t="t" l="l"/>
            <a:pathLst>
              <a:path h="4300592" w="5875046">
                <a:moveTo>
                  <a:pt x="0" y="0"/>
                </a:moveTo>
                <a:lnTo>
                  <a:pt x="5875046" y="0"/>
                </a:lnTo>
                <a:lnTo>
                  <a:pt x="5875046" y="4300592"/>
                </a:lnTo>
                <a:lnTo>
                  <a:pt x="0" y="4300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8547" y="3599528"/>
            <a:ext cx="5327730" cy="4286762"/>
          </a:xfrm>
          <a:custGeom>
            <a:avLst/>
            <a:gdLst/>
            <a:ahLst/>
            <a:cxnLst/>
            <a:rect r="r" b="b" t="t" l="l"/>
            <a:pathLst>
              <a:path h="4286762" w="5327730">
                <a:moveTo>
                  <a:pt x="0" y="0"/>
                </a:moveTo>
                <a:lnTo>
                  <a:pt x="5327730" y="0"/>
                </a:lnTo>
                <a:lnTo>
                  <a:pt x="5327730" y="4286762"/>
                </a:lnTo>
                <a:lnTo>
                  <a:pt x="0" y="42867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For all datasets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7982" y="3093411"/>
            <a:ext cx="5328295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 Electricity Generation dataset: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86277" y="3132884"/>
            <a:ext cx="5406270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Historical 24hr PSI dataset: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82895" y="3093411"/>
            <a:ext cx="5257414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 Electricity Generation dataset: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24523">
            <a:off x="-4338509" y="4508431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62934">
            <a:off x="13230685" y="5406999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4" y="0"/>
                </a:lnTo>
                <a:lnTo>
                  <a:pt x="9386334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0692947" cy="8229600"/>
            <a:chOff x="0" y="0"/>
            <a:chExt cx="2816250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1625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16250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83778" y="6911266"/>
            <a:ext cx="7733868" cy="941800"/>
            <a:chOff x="0" y="0"/>
            <a:chExt cx="2036904" cy="2480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6904" cy="248046"/>
            </a:xfrm>
            <a:custGeom>
              <a:avLst/>
              <a:gdLst/>
              <a:ahLst/>
              <a:cxnLst/>
              <a:rect r="r" b="b" t="t" l="l"/>
              <a:pathLst>
                <a:path h="248046" w="2036904">
                  <a:moveTo>
                    <a:pt x="51053" y="0"/>
                  </a:moveTo>
                  <a:lnTo>
                    <a:pt x="1985850" y="0"/>
                  </a:lnTo>
                  <a:cubicBezTo>
                    <a:pt x="2014046" y="0"/>
                    <a:pt x="2036904" y="22857"/>
                    <a:pt x="2036904" y="51053"/>
                  </a:cubicBezTo>
                  <a:lnTo>
                    <a:pt x="2036904" y="196993"/>
                  </a:lnTo>
                  <a:cubicBezTo>
                    <a:pt x="2036904" y="210533"/>
                    <a:pt x="2031525" y="223519"/>
                    <a:pt x="2021950" y="233093"/>
                  </a:cubicBezTo>
                  <a:cubicBezTo>
                    <a:pt x="2012376" y="242667"/>
                    <a:pt x="1999391" y="248046"/>
                    <a:pt x="1985850" y="248046"/>
                  </a:cubicBezTo>
                  <a:lnTo>
                    <a:pt x="51053" y="248046"/>
                  </a:lnTo>
                  <a:cubicBezTo>
                    <a:pt x="22857" y="248046"/>
                    <a:pt x="0" y="225189"/>
                    <a:pt x="0" y="196993"/>
                  </a:cubicBezTo>
                  <a:lnTo>
                    <a:pt x="0" y="51053"/>
                  </a:lnTo>
                  <a:cubicBezTo>
                    <a:pt x="0" y="22857"/>
                    <a:pt x="22857" y="0"/>
                    <a:pt x="51053" y="0"/>
                  </a:cubicBezTo>
                  <a:close/>
                </a:path>
              </a:pathLst>
            </a:custGeom>
            <a:solidFill>
              <a:srgbClr val="F9705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36904" cy="276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14093" y="1028700"/>
            <a:ext cx="4945207" cy="8229600"/>
            <a:chOff x="0" y="0"/>
            <a:chExt cx="1302441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2441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02441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0" y="0"/>
            <a:ext cx="5982082" cy="2431314"/>
          </a:xfrm>
          <a:custGeom>
            <a:avLst/>
            <a:gdLst/>
            <a:ahLst/>
            <a:cxnLst/>
            <a:rect r="r" b="b" t="t" l="l"/>
            <a:pathLst>
              <a:path h="2431314" w="5982082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24261" y="-186957"/>
            <a:ext cx="5982082" cy="2431314"/>
          </a:xfrm>
          <a:custGeom>
            <a:avLst/>
            <a:gdLst/>
            <a:ahLst/>
            <a:cxnLst/>
            <a:rect r="r" b="b" t="t" l="l"/>
            <a:pathLst>
              <a:path h="2431314" w="5982082">
                <a:moveTo>
                  <a:pt x="0" y="0"/>
                </a:moveTo>
                <a:lnTo>
                  <a:pt x="5982081" y="0"/>
                </a:lnTo>
                <a:lnTo>
                  <a:pt x="5982081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24768" y="3065463"/>
            <a:ext cx="7542690" cy="10945857"/>
          </a:xfrm>
          <a:custGeom>
            <a:avLst/>
            <a:gdLst/>
            <a:ahLst/>
            <a:cxnLst/>
            <a:rect r="r" b="b" t="t" l="l"/>
            <a:pathLst>
              <a:path h="10945857" w="7542690">
                <a:moveTo>
                  <a:pt x="0" y="0"/>
                </a:moveTo>
                <a:lnTo>
                  <a:pt x="7542690" y="0"/>
                </a:lnTo>
                <a:lnTo>
                  <a:pt x="7542690" y="10945856"/>
                </a:lnTo>
                <a:lnTo>
                  <a:pt x="0" y="10945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609232" y="8204189"/>
            <a:ext cx="4659849" cy="1893915"/>
          </a:xfrm>
          <a:custGeom>
            <a:avLst/>
            <a:gdLst/>
            <a:ahLst/>
            <a:cxnLst/>
            <a:rect r="r" b="b" t="t" l="l"/>
            <a:pathLst>
              <a:path h="1893915" w="4659849">
                <a:moveTo>
                  <a:pt x="4659849" y="0"/>
                </a:moveTo>
                <a:lnTo>
                  <a:pt x="0" y="0"/>
                </a:lnTo>
                <a:lnTo>
                  <a:pt x="0" y="1893915"/>
                </a:lnTo>
                <a:lnTo>
                  <a:pt x="4659849" y="1893915"/>
                </a:lnTo>
                <a:lnTo>
                  <a:pt x="46598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39156" y="390636"/>
            <a:ext cx="3056957" cy="3303195"/>
          </a:xfrm>
          <a:custGeom>
            <a:avLst/>
            <a:gdLst/>
            <a:ahLst/>
            <a:cxnLst/>
            <a:rect r="r" b="b" t="t" l="l"/>
            <a:pathLst>
              <a:path h="3303195" w="3056957">
                <a:moveTo>
                  <a:pt x="0" y="0"/>
                </a:moveTo>
                <a:lnTo>
                  <a:pt x="3056957" y="0"/>
                </a:lnTo>
                <a:lnTo>
                  <a:pt x="3056957" y="3303194"/>
                </a:lnTo>
                <a:lnTo>
                  <a:pt x="0" y="3303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66202" y="3063631"/>
            <a:ext cx="8569020" cy="365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5"/>
              </a:lnSpc>
            </a:pPr>
            <a:r>
              <a:rPr lang="en-US" sz="7599">
                <a:solidFill>
                  <a:srgbClr val="F9705A"/>
                </a:solidFill>
                <a:latin typeface="Jua Bold"/>
              </a:rPr>
              <a:t>VISUALIZATION</a:t>
            </a:r>
          </a:p>
          <a:p>
            <a:pPr algn="ctr" marL="0" indent="0" lvl="0">
              <a:lnSpc>
                <a:spcPts val="9195"/>
              </a:lnSpc>
            </a:pPr>
            <a:r>
              <a:rPr lang="en-US" sz="7599">
                <a:solidFill>
                  <a:srgbClr val="F9705A"/>
                </a:solidFill>
                <a:latin typeface="Jua Bold"/>
              </a:rPr>
              <a:t>AFTER TRANSFORM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08716" y="6892154"/>
            <a:ext cx="6483992" cy="76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3"/>
              </a:lnSpc>
              <a:spcBef>
                <a:spcPct val="0"/>
              </a:spcBef>
            </a:pPr>
            <a:r>
              <a:rPr lang="en-US" sz="3583" spc="1074">
                <a:solidFill>
                  <a:srgbClr val="FFEEC8"/>
                </a:solidFill>
                <a:latin typeface="Jua Bold"/>
              </a:rPr>
              <a:t>3 datasets in total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254154">
            <a:off x="-10320103" y="8201410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81604">
            <a:off x="-587948" y="8746932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1"/>
                </a:lnTo>
                <a:lnTo>
                  <a:pt x="27153169" y="5726851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17126" y="1787525"/>
            <a:ext cx="5826827" cy="5838767"/>
          </a:xfrm>
          <a:custGeom>
            <a:avLst/>
            <a:gdLst/>
            <a:ahLst/>
            <a:cxnLst/>
            <a:rect r="r" b="b" t="t" l="l"/>
            <a:pathLst>
              <a:path h="5838767" w="5826827">
                <a:moveTo>
                  <a:pt x="0" y="0"/>
                </a:moveTo>
                <a:lnTo>
                  <a:pt x="5826827" y="0"/>
                </a:lnTo>
                <a:lnTo>
                  <a:pt x="5826827" y="5838767"/>
                </a:lnTo>
                <a:lnTo>
                  <a:pt x="0" y="58387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1787525"/>
            <a:ext cx="8265267" cy="5838767"/>
          </a:xfrm>
          <a:custGeom>
            <a:avLst/>
            <a:gdLst/>
            <a:ahLst/>
            <a:cxnLst/>
            <a:rect r="r" b="b" t="t" l="l"/>
            <a:pathLst>
              <a:path h="5838767" w="8265267">
                <a:moveTo>
                  <a:pt x="0" y="0"/>
                </a:moveTo>
                <a:lnTo>
                  <a:pt x="8265267" y="0"/>
                </a:lnTo>
                <a:lnTo>
                  <a:pt x="8265267" y="5838767"/>
                </a:lnTo>
                <a:lnTo>
                  <a:pt x="0" y="58387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53623" y="7917867"/>
            <a:ext cx="9180754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From visualizing the data in a boxplot, we are able to see the Q1 and Q3, the IQR and the outliers of each dataset.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Visualizing the datasets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254154">
            <a:off x="-10320103" y="8201410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81604">
            <a:off x="-587948" y="8746932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1"/>
                </a:lnTo>
                <a:lnTo>
                  <a:pt x="27153169" y="5726851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2753" y="7113449"/>
            <a:ext cx="5949222" cy="2144851"/>
          </a:xfrm>
          <a:custGeom>
            <a:avLst/>
            <a:gdLst/>
            <a:ahLst/>
            <a:cxnLst/>
            <a:rect r="r" b="b" t="t" l="l"/>
            <a:pathLst>
              <a:path h="2144851" w="5949222">
                <a:moveTo>
                  <a:pt x="0" y="0"/>
                </a:moveTo>
                <a:lnTo>
                  <a:pt x="5949222" y="0"/>
                </a:lnTo>
                <a:lnTo>
                  <a:pt x="5949222" y="2144851"/>
                </a:lnTo>
                <a:lnTo>
                  <a:pt x="0" y="2144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2753" y="2281432"/>
            <a:ext cx="5961333" cy="4719029"/>
          </a:xfrm>
          <a:custGeom>
            <a:avLst/>
            <a:gdLst/>
            <a:ahLst/>
            <a:cxnLst/>
            <a:rect r="r" b="b" t="t" l="l"/>
            <a:pathLst>
              <a:path h="4719029" w="5961333">
                <a:moveTo>
                  <a:pt x="0" y="0"/>
                </a:moveTo>
                <a:lnTo>
                  <a:pt x="5961332" y="0"/>
                </a:lnTo>
                <a:lnTo>
                  <a:pt x="5961332" y="4719029"/>
                </a:lnTo>
                <a:lnTo>
                  <a:pt x="0" y="47190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2281432"/>
            <a:ext cx="5713471" cy="5725179"/>
          </a:xfrm>
          <a:custGeom>
            <a:avLst/>
            <a:gdLst/>
            <a:ahLst/>
            <a:cxnLst/>
            <a:rect r="r" b="b" t="t" l="l"/>
            <a:pathLst>
              <a:path h="5725179" w="5713471">
                <a:moveTo>
                  <a:pt x="0" y="0"/>
                </a:moveTo>
                <a:lnTo>
                  <a:pt x="5713471" y="0"/>
                </a:lnTo>
                <a:lnTo>
                  <a:pt x="5713471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Resolving outliers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2753" y="1701800"/>
            <a:ext cx="6827846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Function used to resolve outliers: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74089" y="1701800"/>
            <a:ext cx="5381228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Visualizing after resolving outliers: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3470">
            <a:off x="14044118" y="2468484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566353" y="1028700"/>
            <a:ext cx="10692947" cy="8229600"/>
            <a:chOff x="0" y="0"/>
            <a:chExt cx="281625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625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16250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597040" y="6843172"/>
            <a:ext cx="6981317" cy="980041"/>
            <a:chOff x="0" y="0"/>
            <a:chExt cx="1838701" cy="2581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8701" cy="258118"/>
            </a:xfrm>
            <a:custGeom>
              <a:avLst/>
              <a:gdLst/>
              <a:ahLst/>
              <a:cxnLst/>
              <a:rect r="r" b="b" t="t" l="l"/>
              <a:pathLst>
                <a:path h="258118" w="1838701">
                  <a:moveTo>
                    <a:pt x="56556" y="0"/>
                  </a:moveTo>
                  <a:lnTo>
                    <a:pt x="1782144" y="0"/>
                  </a:lnTo>
                  <a:cubicBezTo>
                    <a:pt x="1813380" y="0"/>
                    <a:pt x="1838701" y="25321"/>
                    <a:pt x="1838701" y="56556"/>
                  </a:cubicBezTo>
                  <a:lnTo>
                    <a:pt x="1838701" y="201561"/>
                  </a:lnTo>
                  <a:cubicBezTo>
                    <a:pt x="1838701" y="232797"/>
                    <a:pt x="1813380" y="258118"/>
                    <a:pt x="1782144" y="258118"/>
                  </a:cubicBezTo>
                  <a:lnTo>
                    <a:pt x="56556" y="258118"/>
                  </a:lnTo>
                  <a:cubicBezTo>
                    <a:pt x="25321" y="258118"/>
                    <a:pt x="0" y="232797"/>
                    <a:pt x="0" y="201561"/>
                  </a:cubicBezTo>
                  <a:lnTo>
                    <a:pt x="0" y="56556"/>
                  </a:lnTo>
                  <a:cubicBezTo>
                    <a:pt x="0" y="25321"/>
                    <a:pt x="25321" y="0"/>
                    <a:pt x="56556" y="0"/>
                  </a:cubicBezTo>
                  <a:close/>
                </a:path>
              </a:pathLst>
            </a:custGeom>
            <a:solidFill>
              <a:srgbClr val="F9705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38701" cy="286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461796">
            <a:off x="-3360806" y="-2131787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028700" y="1028700"/>
            <a:ext cx="4945207" cy="8229600"/>
            <a:chOff x="0" y="0"/>
            <a:chExt cx="1302441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2441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02441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817958" y="3062729"/>
            <a:ext cx="8539481" cy="274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99"/>
              </a:lnSpc>
              <a:spcBef>
                <a:spcPct val="0"/>
              </a:spcBef>
            </a:pPr>
            <a:r>
              <a:rPr lang="en-US" sz="8999">
                <a:solidFill>
                  <a:srgbClr val="F9705A"/>
                </a:solidFill>
                <a:latin typeface="Jua Bold"/>
              </a:rPr>
              <a:t>REGRESSION ANALYSIS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-2358704" y="7650240"/>
            <a:ext cx="6014933" cy="2444666"/>
          </a:xfrm>
          <a:custGeom>
            <a:avLst/>
            <a:gdLst/>
            <a:ahLst/>
            <a:cxnLst/>
            <a:rect r="r" b="b" t="t" l="l"/>
            <a:pathLst>
              <a:path h="2444666" w="6014933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1553852" y="223249"/>
            <a:ext cx="7314444" cy="2972830"/>
          </a:xfrm>
          <a:custGeom>
            <a:avLst/>
            <a:gdLst/>
            <a:ahLst/>
            <a:cxnLst/>
            <a:rect r="r" b="b" t="t" l="l"/>
            <a:pathLst>
              <a:path h="2972830" w="7314444">
                <a:moveTo>
                  <a:pt x="7314445" y="2972830"/>
                </a:moveTo>
                <a:lnTo>
                  <a:pt x="0" y="2972830"/>
                </a:lnTo>
                <a:lnTo>
                  <a:pt x="0" y="0"/>
                </a:lnTo>
                <a:lnTo>
                  <a:pt x="7314445" y="0"/>
                </a:lnTo>
                <a:lnTo>
                  <a:pt x="7314445" y="297283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1533827" y="7842334"/>
            <a:ext cx="6014933" cy="2444666"/>
          </a:xfrm>
          <a:custGeom>
            <a:avLst/>
            <a:gdLst/>
            <a:ahLst/>
            <a:cxnLst/>
            <a:rect r="r" b="b" t="t" l="l"/>
            <a:pathLst>
              <a:path h="2444666" w="6014933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376504" y="-402232"/>
            <a:ext cx="6014933" cy="2444666"/>
          </a:xfrm>
          <a:custGeom>
            <a:avLst/>
            <a:gdLst/>
            <a:ahLst/>
            <a:cxnLst/>
            <a:rect r="r" b="b" t="t" l="l"/>
            <a:pathLst>
              <a:path h="2444666" w="6014933">
                <a:moveTo>
                  <a:pt x="0" y="0"/>
                </a:moveTo>
                <a:lnTo>
                  <a:pt x="6014933" y="0"/>
                </a:lnTo>
                <a:lnTo>
                  <a:pt x="6014933" y="2444666"/>
                </a:lnTo>
                <a:lnTo>
                  <a:pt x="0" y="244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2402" y="2042434"/>
            <a:ext cx="5415307" cy="14966929"/>
          </a:xfrm>
          <a:custGeom>
            <a:avLst/>
            <a:gdLst/>
            <a:ahLst/>
            <a:cxnLst/>
            <a:rect r="r" b="b" t="t" l="l"/>
            <a:pathLst>
              <a:path h="14966929" w="5415307">
                <a:moveTo>
                  <a:pt x="0" y="0"/>
                </a:moveTo>
                <a:lnTo>
                  <a:pt x="5415307" y="0"/>
                </a:lnTo>
                <a:lnTo>
                  <a:pt x="5415307" y="14966929"/>
                </a:lnTo>
                <a:lnTo>
                  <a:pt x="0" y="14966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100370" y="6822130"/>
            <a:ext cx="6027719" cy="79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31"/>
              </a:lnSpc>
              <a:spcBef>
                <a:spcPct val="0"/>
              </a:spcBef>
            </a:pPr>
            <a:r>
              <a:rPr lang="en-US" sz="3706">
                <a:solidFill>
                  <a:srgbClr val="FFEEC8"/>
                </a:solidFill>
                <a:latin typeface="Jua Bold"/>
              </a:rPr>
              <a:t>TOTAL OF 3 DATASETS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835552"/>
            <a:ext cx="8759877" cy="5143500"/>
          </a:xfrm>
          <a:custGeom>
            <a:avLst/>
            <a:gdLst/>
            <a:ahLst/>
            <a:cxnLst/>
            <a:rect r="r" b="b" t="t" l="l"/>
            <a:pathLst>
              <a:path h="5143500" w="8759877">
                <a:moveTo>
                  <a:pt x="0" y="0"/>
                </a:moveTo>
                <a:lnTo>
                  <a:pt x="8759877" y="0"/>
                </a:lnTo>
                <a:lnTo>
                  <a:pt x="875987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787525"/>
            <a:ext cx="8759877" cy="3048027"/>
          </a:xfrm>
          <a:custGeom>
            <a:avLst/>
            <a:gdLst/>
            <a:ahLst/>
            <a:cxnLst/>
            <a:rect r="r" b="b" t="t" l="l"/>
            <a:pathLst>
              <a:path h="3048027" w="8759877">
                <a:moveTo>
                  <a:pt x="0" y="0"/>
                </a:moveTo>
                <a:lnTo>
                  <a:pt x="8759877" y="0"/>
                </a:lnTo>
                <a:lnTo>
                  <a:pt x="8759877" y="3048027"/>
                </a:lnTo>
                <a:lnTo>
                  <a:pt x="0" y="30480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Regression analysis of psi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72741" y="2065502"/>
            <a:ext cx="7901789" cy="618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 R-squared value: 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The value is 0.067 which means it is a good fit.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Coefficient: The value is -0.0075 which means the 2 variables are inversely proportional to each other.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Std error: The value is 0.003 which means that the standard error is low and accuracy is high.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P &gt;|t|: The value is 0.007 which means that the it is significant.</a:t>
            </a:r>
          </a:p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In summary, this model explains about 6.7% of the variance in `singapore_psi` and suggests that `Electricity Generation (GWh)` significantly predicts `singapore_psi`.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74099" y="-688889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13901" y="-633989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53317" y="-718016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0" y="0"/>
                </a:moveTo>
                <a:lnTo>
                  <a:pt x="4706634" y="0"/>
                </a:lnTo>
                <a:lnTo>
                  <a:pt x="4706634" y="1976786"/>
                </a:lnTo>
                <a:lnTo>
                  <a:pt x="0" y="1976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531636" y="40307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4706634" y="0"/>
                </a:moveTo>
                <a:lnTo>
                  <a:pt x="0" y="0"/>
                </a:lnTo>
                <a:lnTo>
                  <a:pt x="0" y="1976786"/>
                </a:lnTo>
                <a:lnTo>
                  <a:pt x="4706634" y="1976786"/>
                </a:lnTo>
                <a:lnTo>
                  <a:pt x="47066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368775" y="9258300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9906064" y="0"/>
                </a:moveTo>
                <a:lnTo>
                  <a:pt x="0" y="0"/>
                </a:lnTo>
                <a:lnTo>
                  <a:pt x="0" y="1873147"/>
                </a:lnTo>
                <a:lnTo>
                  <a:pt x="9906064" y="1873147"/>
                </a:lnTo>
                <a:lnTo>
                  <a:pt x="99060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2065" y="9350427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0" y="0"/>
                </a:moveTo>
                <a:lnTo>
                  <a:pt x="9906065" y="0"/>
                </a:lnTo>
                <a:lnTo>
                  <a:pt x="9906065" y="1873146"/>
                </a:lnTo>
                <a:lnTo>
                  <a:pt x="0" y="1873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68033" y="8575093"/>
            <a:ext cx="3136067" cy="4512326"/>
          </a:xfrm>
          <a:custGeom>
            <a:avLst/>
            <a:gdLst/>
            <a:ahLst/>
            <a:cxnLst/>
            <a:rect r="r" b="b" t="t" l="l"/>
            <a:pathLst>
              <a:path h="4512326" w="3136067">
                <a:moveTo>
                  <a:pt x="0" y="0"/>
                </a:moveTo>
                <a:lnTo>
                  <a:pt x="3136066" y="0"/>
                </a:lnTo>
                <a:lnTo>
                  <a:pt x="3136066" y="4512326"/>
                </a:lnTo>
                <a:lnTo>
                  <a:pt x="0" y="45123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81042" y="8575093"/>
            <a:ext cx="2813916" cy="4048800"/>
          </a:xfrm>
          <a:custGeom>
            <a:avLst/>
            <a:gdLst/>
            <a:ahLst/>
            <a:cxnLst/>
            <a:rect r="r" b="b" t="t" l="l"/>
            <a:pathLst>
              <a:path h="4048800" w="2813916">
                <a:moveTo>
                  <a:pt x="0" y="0"/>
                </a:moveTo>
                <a:lnTo>
                  <a:pt x="2813916" y="0"/>
                </a:lnTo>
                <a:lnTo>
                  <a:pt x="2813916" y="4048800"/>
                </a:lnTo>
                <a:lnTo>
                  <a:pt x="0" y="4048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64342" y="1095375"/>
            <a:ext cx="1235931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240">
                <a:solidFill>
                  <a:srgbClr val="337096"/>
                </a:solidFill>
                <a:latin typeface="Raleway 1 Bold"/>
              </a:rPr>
              <a:t>Problem Statement 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2096943" y="-549000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1054081" y="0"/>
                </a:moveTo>
                <a:lnTo>
                  <a:pt x="0" y="0"/>
                </a:lnTo>
                <a:lnTo>
                  <a:pt x="0" y="1098000"/>
                </a:lnTo>
                <a:lnTo>
                  <a:pt x="1054081" y="1098000"/>
                </a:lnTo>
                <a:lnTo>
                  <a:pt x="105408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748264">
            <a:off x="13932786" y="-100160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0" y="0"/>
                </a:moveTo>
                <a:lnTo>
                  <a:pt x="1054080" y="0"/>
                </a:lnTo>
                <a:lnTo>
                  <a:pt x="1054080" y="1098000"/>
                </a:lnTo>
                <a:lnTo>
                  <a:pt x="0" y="1098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159000"/>
            <a:ext cx="16230600" cy="209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2"/>
              </a:lnSpc>
              <a:spcBef>
                <a:spcPct val="0"/>
              </a:spcBef>
            </a:pPr>
            <a:r>
              <a:rPr lang="en-US" sz="4002">
                <a:solidFill>
                  <a:srgbClr val="000000"/>
                </a:solidFill>
                <a:latin typeface="Raleway 2 Bold"/>
              </a:rPr>
              <a:t>Does an increase in electricity generation correlate with negative environmental impacts such as the increase of air pollution levels (PSI) and the climate change such as temperature in Singapore?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765622"/>
            <a:ext cx="16230600" cy="478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978" indent="-302489" lvl="1">
              <a:lnSpc>
                <a:spcPts val="4203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Raleway 2 Bold"/>
              </a:rPr>
              <a:t>Understanding the connections between electricity generation, air quality, and climate changes is crucial for informed decision-making in potential impacts and aiding in decision-making for energy resource planning and management.</a:t>
            </a:r>
          </a:p>
          <a:p>
            <a:pPr marL="604978" indent="-302489" lvl="1">
              <a:lnSpc>
                <a:spcPts val="4203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Raleway 2 Bold"/>
              </a:rPr>
              <a:t> This analysis aims to provide insights into how changes in electricity generation may impact air pollution and climate, with potential consequences for the future of our environment. </a:t>
            </a:r>
          </a:p>
          <a:p>
            <a:pPr marL="604978" indent="-302489" lvl="1">
              <a:lnSpc>
                <a:spcPts val="4203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Raleway 2 Bold"/>
              </a:rPr>
              <a:t>By understanding the relationships between electricity generation, air quality, and climate, stakeholders can develop proactive strategies to mitigate potential environmental risks and enhance overall environmental resilience.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787525"/>
            <a:ext cx="9144041" cy="2620119"/>
          </a:xfrm>
          <a:custGeom>
            <a:avLst/>
            <a:gdLst/>
            <a:ahLst/>
            <a:cxnLst/>
            <a:rect r="r" b="b" t="t" l="l"/>
            <a:pathLst>
              <a:path h="2620119" w="9144041">
                <a:moveTo>
                  <a:pt x="0" y="0"/>
                </a:moveTo>
                <a:lnTo>
                  <a:pt x="9144041" y="0"/>
                </a:lnTo>
                <a:lnTo>
                  <a:pt x="9144041" y="2620119"/>
                </a:lnTo>
                <a:lnTo>
                  <a:pt x="0" y="26201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437151"/>
            <a:ext cx="9144041" cy="5291870"/>
          </a:xfrm>
          <a:custGeom>
            <a:avLst/>
            <a:gdLst/>
            <a:ahLst/>
            <a:cxnLst/>
            <a:rect r="r" b="b" t="t" l="l"/>
            <a:pathLst>
              <a:path h="5291870" w="9144041">
                <a:moveTo>
                  <a:pt x="0" y="0"/>
                </a:moveTo>
                <a:lnTo>
                  <a:pt x="9144041" y="0"/>
                </a:lnTo>
                <a:lnTo>
                  <a:pt x="9144041" y="5291871"/>
                </a:lnTo>
                <a:lnTo>
                  <a:pt x="0" y="5291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Regression analysis of temperature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72741" y="2065502"/>
            <a:ext cx="7901789" cy="618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 R-squared value: 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The value is 0.048which means it is not that good of a fit.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Coefficient: The value is 0.0006 which means the 2 variables are inversely proportional to each other.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Std error: The value is 0 which means that the standard error is low and accuracy is high.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P &gt;|t|: The value is 0.024 which means that the it is significant.</a:t>
            </a:r>
          </a:p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In summary, this model explains about 4.8% of the variance in `singapore_psi` and suggests that `Electricity Generation (GWh)` significantly predicts `singapore_psi`.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3953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787525"/>
            <a:ext cx="6551519" cy="4240591"/>
          </a:xfrm>
          <a:custGeom>
            <a:avLst/>
            <a:gdLst/>
            <a:ahLst/>
            <a:cxnLst/>
            <a:rect r="r" b="b" t="t" l="l"/>
            <a:pathLst>
              <a:path h="4240591" w="6551519">
                <a:moveTo>
                  <a:pt x="0" y="0"/>
                </a:moveTo>
                <a:lnTo>
                  <a:pt x="6551519" y="0"/>
                </a:lnTo>
                <a:lnTo>
                  <a:pt x="6551519" y="4240591"/>
                </a:lnTo>
                <a:lnTo>
                  <a:pt x="0" y="4240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07781" y="1787525"/>
            <a:ext cx="6551519" cy="4176114"/>
          </a:xfrm>
          <a:custGeom>
            <a:avLst/>
            <a:gdLst/>
            <a:ahLst/>
            <a:cxnLst/>
            <a:rect r="r" b="b" t="t" l="l"/>
            <a:pathLst>
              <a:path h="4176114" w="6551519">
                <a:moveTo>
                  <a:pt x="0" y="0"/>
                </a:moveTo>
                <a:lnTo>
                  <a:pt x="6551519" y="0"/>
                </a:lnTo>
                <a:lnTo>
                  <a:pt x="6551519" y="4176114"/>
                </a:lnTo>
                <a:lnTo>
                  <a:pt x="0" y="4176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Prediction and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216899"/>
            <a:ext cx="16081541" cy="284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These are the predictions after conducting regression analysis and fitting the model to random values of electrical generation in the future.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We can see that the regression model we have done is not a good indicator of future environmental impacts. It could be because electricity generation is not the only contributing factor to environmental imapcts.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This might be also because some of the reasons stated in the next slide.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31683" y="-587591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1683" y="8450862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1"/>
                </a:lnTo>
                <a:lnTo>
                  <a:pt x="0" y="220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6173" y="1088620"/>
            <a:ext cx="81078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240">
                <a:solidFill>
                  <a:srgbClr val="50665B"/>
                </a:solidFill>
                <a:latin typeface="Raleway 1 Bold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562787" y="9258300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08783" y="8678396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5470279" y="425453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8" y="0"/>
                </a:lnTo>
                <a:lnTo>
                  <a:pt x="1238008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318808" y="-68672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20"/>
                </a:lnTo>
                <a:lnTo>
                  <a:pt x="0" y="9365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190345"/>
            <a:ext cx="16230600" cy="625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In conclusion, the correlation between electricity generation and prevailing environmental impacts might be present but it also can vary based on multiple factors, </a:t>
            </a:r>
          </a:p>
          <a:p>
            <a:pPr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renewable energy</a:t>
            </a:r>
          </a:p>
          <a:p>
            <a:pPr marL="1295384" indent="-431795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Renewable energy such as solar energy might not have a large impact on the environment yet it is included in the total amount of electricity generated</a:t>
            </a:r>
          </a:p>
          <a:p>
            <a:pPr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air pollution (PSI)</a:t>
            </a:r>
          </a:p>
          <a:p>
            <a:pPr marL="1295384" indent="-431795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PSI might not only be caused by electricity generation alone, but can be from other sources as well such as personal vehicles on the road.</a:t>
            </a:r>
          </a:p>
          <a:p>
            <a:pPr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climate change such as temperature</a:t>
            </a:r>
          </a:p>
          <a:p>
            <a:pPr marL="1295384" indent="-431795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Other countries might have a larger impact on climate change than Singapore as Singapore is such as small country.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2229" y="7201182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008984" y="4759673"/>
            <a:ext cx="12075368" cy="5796177"/>
          </a:xfrm>
          <a:custGeom>
            <a:avLst/>
            <a:gdLst/>
            <a:ahLst/>
            <a:cxnLst/>
            <a:rect r="r" b="b" t="t" l="l"/>
            <a:pathLst>
              <a:path h="5796177" w="12075368">
                <a:moveTo>
                  <a:pt x="0" y="0"/>
                </a:moveTo>
                <a:lnTo>
                  <a:pt x="12075368" y="0"/>
                </a:lnTo>
                <a:lnTo>
                  <a:pt x="12075368" y="5796177"/>
                </a:lnTo>
                <a:lnTo>
                  <a:pt x="0" y="5796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1673" y="5580924"/>
            <a:ext cx="2047017" cy="4209803"/>
          </a:xfrm>
          <a:custGeom>
            <a:avLst/>
            <a:gdLst/>
            <a:ahLst/>
            <a:cxnLst/>
            <a:rect r="r" b="b" t="t" l="l"/>
            <a:pathLst>
              <a:path h="4209803" w="2047017">
                <a:moveTo>
                  <a:pt x="2047017" y="0"/>
                </a:moveTo>
                <a:lnTo>
                  <a:pt x="0" y="0"/>
                </a:lnTo>
                <a:lnTo>
                  <a:pt x="0" y="4209802"/>
                </a:lnTo>
                <a:lnTo>
                  <a:pt x="2047017" y="4209802"/>
                </a:lnTo>
                <a:lnTo>
                  <a:pt x="204701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8670" y="8682703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0" y="0"/>
                </a:moveTo>
                <a:lnTo>
                  <a:pt x="9906065" y="0"/>
                </a:lnTo>
                <a:lnTo>
                  <a:pt x="9906065" y="1873147"/>
                </a:lnTo>
                <a:lnTo>
                  <a:pt x="0" y="1873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0316" y="4759673"/>
            <a:ext cx="12075368" cy="5796177"/>
          </a:xfrm>
          <a:custGeom>
            <a:avLst/>
            <a:gdLst/>
            <a:ahLst/>
            <a:cxnLst/>
            <a:rect r="r" b="b" t="t" l="l"/>
            <a:pathLst>
              <a:path h="5796177" w="12075368">
                <a:moveTo>
                  <a:pt x="0" y="0"/>
                </a:moveTo>
                <a:lnTo>
                  <a:pt x="12075368" y="0"/>
                </a:lnTo>
                <a:lnTo>
                  <a:pt x="12075368" y="5796177"/>
                </a:lnTo>
                <a:lnTo>
                  <a:pt x="0" y="5796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27787" y="5580924"/>
            <a:ext cx="2047017" cy="4209803"/>
          </a:xfrm>
          <a:custGeom>
            <a:avLst/>
            <a:gdLst/>
            <a:ahLst/>
            <a:cxnLst/>
            <a:rect r="r" b="b" t="t" l="l"/>
            <a:pathLst>
              <a:path h="4209803" w="2047017">
                <a:moveTo>
                  <a:pt x="0" y="0"/>
                </a:moveTo>
                <a:lnTo>
                  <a:pt x="2047017" y="0"/>
                </a:lnTo>
                <a:lnTo>
                  <a:pt x="2047017" y="4209802"/>
                </a:lnTo>
                <a:lnTo>
                  <a:pt x="0" y="4209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447395" y="8854153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9906064" y="0"/>
                </a:moveTo>
                <a:lnTo>
                  <a:pt x="0" y="0"/>
                </a:lnTo>
                <a:lnTo>
                  <a:pt x="0" y="1873147"/>
                </a:lnTo>
                <a:lnTo>
                  <a:pt x="9906064" y="1873147"/>
                </a:lnTo>
                <a:lnTo>
                  <a:pt x="99060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5373" y="270060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0" y="0"/>
                </a:moveTo>
                <a:lnTo>
                  <a:pt x="4706633" y="0"/>
                </a:lnTo>
                <a:lnTo>
                  <a:pt x="4706633" y="1976786"/>
                </a:lnTo>
                <a:lnTo>
                  <a:pt x="0" y="19767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0944662" y="270060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4706633" y="0"/>
                </a:moveTo>
                <a:lnTo>
                  <a:pt x="0" y="0"/>
                </a:lnTo>
                <a:lnTo>
                  <a:pt x="0" y="1976786"/>
                </a:lnTo>
                <a:lnTo>
                  <a:pt x="4706633" y="1976786"/>
                </a:lnTo>
                <a:lnTo>
                  <a:pt x="470663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4972334" y="6972893"/>
            <a:ext cx="1708289" cy="456579"/>
          </a:xfrm>
          <a:custGeom>
            <a:avLst/>
            <a:gdLst/>
            <a:ahLst/>
            <a:cxnLst/>
            <a:rect r="r" b="b" t="t" l="l"/>
            <a:pathLst>
              <a:path h="456579" w="1708289">
                <a:moveTo>
                  <a:pt x="1708289" y="0"/>
                </a:moveTo>
                <a:lnTo>
                  <a:pt x="0" y="0"/>
                </a:lnTo>
                <a:lnTo>
                  <a:pt x="0" y="456579"/>
                </a:lnTo>
                <a:lnTo>
                  <a:pt x="1708289" y="456579"/>
                </a:lnTo>
                <a:lnTo>
                  <a:pt x="170828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82286" y="6972893"/>
            <a:ext cx="1708289" cy="456579"/>
          </a:xfrm>
          <a:custGeom>
            <a:avLst/>
            <a:gdLst/>
            <a:ahLst/>
            <a:cxnLst/>
            <a:rect r="r" b="b" t="t" l="l"/>
            <a:pathLst>
              <a:path h="456579" w="1708289">
                <a:moveTo>
                  <a:pt x="0" y="0"/>
                </a:moveTo>
                <a:lnTo>
                  <a:pt x="1708289" y="0"/>
                </a:lnTo>
                <a:lnTo>
                  <a:pt x="1708289" y="456579"/>
                </a:lnTo>
                <a:lnTo>
                  <a:pt x="0" y="456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81600">
            <a:off x="15789965" y="2897518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5302891">
            <a:off x="1727975" y="2794146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1206494"/>
                </a:moveTo>
                <a:lnTo>
                  <a:pt x="1238007" y="1206494"/>
                </a:lnTo>
                <a:lnTo>
                  <a:pt x="1238007" y="0"/>
                </a:lnTo>
                <a:lnTo>
                  <a:pt x="0" y="0"/>
                </a:lnTo>
                <a:lnTo>
                  <a:pt x="0" y="120649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94850" y="2917947"/>
            <a:ext cx="14698299" cy="241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</a:pPr>
            <a:r>
              <a:rPr lang="en-US" sz="14000" spc="560">
                <a:solidFill>
                  <a:srgbClr val="50665B"/>
                </a:solidFill>
                <a:latin typeface="Raleway 1 Bold"/>
              </a:rPr>
              <a:t>THANK YOU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31683" y="-587591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89357" y="8472735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1"/>
                </a:lnTo>
                <a:lnTo>
                  <a:pt x="0" y="220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6173" y="1088620"/>
            <a:ext cx="162231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240">
                <a:solidFill>
                  <a:srgbClr val="50665B"/>
                </a:solidFill>
                <a:latin typeface="Raleway 1 Bold"/>
              </a:rPr>
              <a:t>Dataset information: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59896" y="8911851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1"/>
                </a:lnTo>
                <a:lnTo>
                  <a:pt x="0" y="220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44100" y="8154370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5470279" y="425453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8" y="0"/>
                </a:lnTo>
                <a:lnTo>
                  <a:pt x="1238008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318808" y="-68672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20"/>
                </a:lnTo>
                <a:lnTo>
                  <a:pt x="0" y="9365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09395"/>
            <a:ext cx="16230600" cy="784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Background Information of the datasets: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- Electricity generation dataset: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Theme: Impact on the environment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Subject: Energy and environment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Topic: Energy generation/consumption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Table title: Electricity generation, monthly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Data range: 1975-01 to 2023-10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Source: https://tablebuilder.singstat.gov.sg/table/TS/M890831</a:t>
            </a:r>
          </a:p>
          <a:p>
            <a:pPr>
              <a:lnSpc>
                <a:spcPts val="2519"/>
              </a:lnSpc>
            </a:pP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- Historical 24-hr PSI dataset: 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Theme: Environment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Subject: Environment and pollution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Topic: Air pollution/24-hr PSI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Table title: Historical24hrPSI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Data range: 2014-04 to 2023-01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Source: https://beta.data.gov.sg/collections/1380/view</a:t>
            </a:r>
          </a:p>
          <a:p>
            <a:pPr>
              <a:lnSpc>
                <a:spcPts val="2519"/>
              </a:lnSpc>
            </a:pP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- Surface Air Temperature Monthly Mean dataset: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Theme: Environment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Subject: Environment and climate change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Topic: Surface Temperature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Table title: SurfaceAirTemperatureMonthlyMean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Data range: 1982-01 to 2023-12</a:t>
            </a:r>
          </a:p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 Bold"/>
              </a:rPr>
              <a:t>  - Source: https://beta.data.gov.sg/collections/1419/view</a:t>
            </a:r>
          </a:p>
          <a:p>
            <a:pPr>
              <a:lnSpc>
                <a:spcPts val="2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3470">
            <a:off x="14044118" y="2468484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566353" y="1028700"/>
            <a:ext cx="10692947" cy="8229600"/>
            <a:chOff x="0" y="0"/>
            <a:chExt cx="281625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625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16250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597040" y="6843172"/>
            <a:ext cx="6981317" cy="980041"/>
            <a:chOff x="0" y="0"/>
            <a:chExt cx="1838701" cy="2581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8701" cy="258118"/>
            </a:xfrm>
            <a:custGeom>
              <a:avLst/>
              <a:gdLst/>
              <a:ahLst/>
              <a:cxnLst/>
              <a:rect r="r" b="b" t="t" l="l"/>
              <a:pathLst>
                <a:path h="258118" w="1838701">
                  <a:moveTo>
                    <a:pt x="56556" y="0"/>
                  </a:moveTo>
                  <a:lnTo>
                    <a:pt x="1782144" y="0"/>
                  </a:lnTo>
                  <a:cubicBezTo>
                    <a:pt x="1813380" y="0"/>
                    <a:pt x="1838701" y="25321"/>
                    <a:pt x="1838701" y="56556"/>
                  </a:cubicBezTo>
                  <a:lnTo>
                    <a:pt x="1838701" y="201561"/>
                  </a:lnTo>
                  <a:cubicBezTo>
                    <a:pt x="1838701" y="232797"/>
                    <a:pt x="1813380" y="258118"/>
                    <a:pt x="1782144" y="258118"/>
                  </a:cubicBezTo>
                  <a:lnTo>
                    <a:pt x="56556" y="258118"/>
                  </a:lnTo>
                  <a:cubicBezTo>
                    <a:pt x="25321" y="258118"/>
                    <a:pt x="0" y="232797"/>
                    <a:pt x="0" y="201561"/>
                  </a:cubicBezTo>
                  <a:lnTo>
                    <a:pt x="0" y="56556"/>
                  </a:lnTo>
                  <a:cubicBezTo>
                    <a:pt x="0" y="25321"/>
                    <a:pt x="25321" y="0"/>
                    <a:pt x="56556" y="0"/>
                  </a:cubicBezTo>
                  <a:close/>
                </a:path>
              </a:pathLst>
            </a:custGeom>
            <a:solidFill>
              <a:srgbClr val="F9705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38701" cy="286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461796">
            <a:off x="-3360806" y="-2131787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028700" y="1028700"/>
            <a:ext cx="4945207" cy="8229600"/>
            <a:chOff x="0" y="0"/>
            <a:chExt cx="1302441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2441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02441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817958" y="3062729"/>
            <a:ext cx="8539481" cy="274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99"/>
              </a:lnSpc>
              <a:spcBef>
                <a:spcPct val="0"/>
              </a:spcBef>
            </a:pPr>
            <a:r>
              <a:rPr lang="en-US" sz="8999">
                <a:solidFill>
                  <a:srgbClr val="F9705A"/>
                </a:solidFill>
                <a:latin typeface="Jua Bold"/>
              </a:rPr>
              <a:t>NATURE OF THE DATASETS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-2358704" y="7650240"/>
            <a:ext cx="6014933" cy="2444666"/>
          </a:xfrm>
          <a:custGeom>
            <a:avLst/>
            <a:gdLst/>
            <a:ahLst/>
            <a:cxnLst/>
            <a:rect r="r" b="b" t="t" l="l"/>
            <a:pathLst>
              <a:path h="2444666" w="6014933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1553852" y="223249"/>
            <a:ext cx="7314444" cy="2972830"/>
          </a:xfrm>
          <a:custGeom>
            <a:avLst/>
            <a:gdLst/>
            <a:ahLst/>
            <a:cxnLst/>
            <a:rect r="r" b="b" t="t" l="l"/>
            <a:pathLst>
              <a:path h="2972830" w="7314444">
                <a:moveTo>
                  <a:pt x="7314445" y="2972830"/>
                </a:moveTo>
                <a:lnTo>
                  <a:pt x="0" y="2972830"/>
                </a:lnTo>
                <a:lnTo>
                  <a:pt x="0" y="0"/>
                </a:lnTo>
                <a:lnTo>
                  <a:pt x="7314445" y="0"/>
                </a:lnTo>
                <a:lnTo>
                  <a:pt x="7314445" y="297283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1533827" y="7842334"/>
            <a:ext cx="6014933" cy="2444666"/>
          </a:xfrm>
          <a:custGeom>
            <a:avLst/>
            <a:gdLst/>
            <a:ahLst/>
            <a:cxnLst/>
            <a:rect r="r" b="b" t="t" l="l"/>
            <a:pathLst>
              <a:path h="2444666" w="6014933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376504" y="-402232"/>
            <a:ext cx="6014933" cy="2444666"/>
          </a:xfrm>
          <a:custGeom>
            <a:avLst/>
            <a:gdLst/>
            <a:ahLst/>
            <a:cxnLst/>
            <a:rect r="r" b="b" t="t" l="l"/>
            <a:pathLst>
              <a:path h="2444666" w="6014933">
                <a:moveTo>
                  <a:pt x="0" y="0"/>
                </a:moveTo>
                <a:lnTo>
                  <a:pt x="6014933" y="0"/>
                </a:lnTo>
                <a:lnTo>
                  <a:pt x="6014933" y="2444666"/>
                </a:lnTo>
                <a:lnTo>
                  <a:pt x="0" y="244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2402" y="2042434"/>
            <a:ext cx="5415307" cy="14966929"/>
          </a:xfrm>
          <a:custGeom>
            <a:avLst/>
            <a:gdLst/>
            <a:ahLst/>
            <a:cxnLst/>
            <a:rect r="r" b="b" t="t" l="l"/>
            <a:pathLst>
              <a:path h="14966929" w="5415307">
                <a:moveTo>
                  <a:pt x="0" y="0"/>
                </a:moveTo>
                <a:lnTo>
                  <a:pt x="5415307" y="0"/>
                </a:lnTo>
                <a:lnTo>
                  <a:pt x="5415307" y="14966929"/>
                </a:lnTo>
                <a:lnTo>
                  <a:pt x="0" y="14966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100370" y="6822130"/>
            <a:ext cx="6027719" cy="79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31"/>
              </a:lnSpc>
              <a:spcBef>
                <a:spcPct val="0"/>
              </a:spcBef>
            </a:pPr>
            <a:r>
              <a:rPr lang="en-US" sz="3706">
                <a:solidFill>
                  <a:srgbClr val="FFEEC8"/>
                </a:solidFill>
                <a:latin typeface="Jua Bold"/>
              </a:rPr>
              <a:t>TOTAL OF 3 DATASETS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3558" y="4816168"/>
            <a:ext cx="2961742" cy="6090986"/>
          </a:xfrm>
          <a:custGeom>
            <a:avLst/>
            <a:gdLst/>
            <a:ahLst/>
            <a:cxnLst/>
            <a:rect r="r" b="b" t="t" l="l"/>
            <a:pathLst>
              <a:path h="6090986" w="2961742">
                <a:moveTo>
                  <a:pt x="0" y="0"/>
                </a:moveTo>
                <a:lnTo>
                  <a:pt x="2961742" y="0"/>
                </a:lnTo>
                <a:lnTo>
                  <a:pt x="2961742" y="6090986"/>
                </a:lnTo>
                <a:lnTo>
                  <a:pt x="0" y="609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631627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73982" y="-497458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381600">
            <a:off x="-347977" y="7429709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26290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598973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9895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5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5" y="2457175"/>
                </a:lnTo>
                <a:lnTo>
                  <a:pt x="53206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4212642"/>
          <a:ext cx="6170883" cy="4248150"/>
        </p:xfrm>
        <a:graphic>
          <a:graphicData uri="http://schemas.openxmlformats.org/drawingml/2006/table">
            <a:tbl>
              <a:tblPr/>
              <a:tblGrid>
                <a:gridCol w="2657686"/>
                <a:gridCol w="3513197"/>
              </a:tblGrid>
              <a:tr h="15474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leway 2 Bold"/>
                        </a:rPr>
                        <a:t>Data Series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The months recorded in the format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YYYY-Month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27007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Raleway 2 Bold"/>
                        </a:rPr>
                        <a:t>Electricity Generation (Gigawatt Hours)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The amount of electricity generated in gigawatt/hour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28700" y="1066800"/>
            <a:ext cx="1555485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Electricity generation dataset</a:t>
            </a:r>
          </a:p>
          <a:p>
            <a:pPr>
              <a:lnSpc>
                <a:spcPts val="54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17248"/>
            <a:ext cx="16230600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dataset captures electricity generation within Singapore over multiple months from year 1975 to year 2023.</a:t>
            </a:r>
          </a:p>
          <a:p>
            <a:pPr algn="just">
              <a:lnSpc>
                <a:spcPts val="3753"/>
              </a:lnSpc>
            </a:pPr>
          </a:p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Columns of the dataset: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09937" y="4126917"/>
            <a:ext cx="10037618" cy="284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Data Peculiarities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Seas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onal variations: Observe fluctuations in electrical across different months. Such as increasing as the months go by.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Missing values: There is missing values found in several months.</a:t>
            </a:r>
          </a:p>
          <a:p>
            <a:pPr>
              <a:lnSpc>
                <a:spcPts val="375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3558" y="4816168"/>
            <a:ext cx="2961742" cy="6090986"/>
          </a:xfrm>
          <a:custGeom>
            <a:avLst/>
            <a:gdLst/>
            <a:ahLst/>
            <a:cxnLst/>
            <a:rect r="r" b="b" t="t" l="l"/>
            <a:pathLst>
              <a:path h="6090986" w="2961742">
                <a:moveTo>
                  <a:pt x="0" y="0"/>
                </a:moveTo>
                <a:lnTo>
                  <a:pt x="2961742" y="0"/>
                </a:lnTo>
                <a:lnTo>
                  <a:pt x="2961742" y="6090986"/>
                </a:lnTo>
                <a:lnTo>
                  <a:pt x="0" y="609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631627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73982" y="-497458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381600">
            <a:off x="-347977" y="7429709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6800"/>
            <a:ext cx="15918540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Historical 24-hr PSI dataset</a:t>
            </a:r>
          </a:p>
          <a:p>
            <a:pPr>
              <a:lnSpc>
                <a:spcPts val="54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01800"/>
            <a:ext cx="16230600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dataset captures an overview of the hourly 24-hr PSI daily across different regions in Singapore from year 2014 to year 2023.</a:t>
            </a:r>
          </a:p>
          <a:p>
            <a:pPr algn="just">
              <a:lnSpc>
                <a:spcPts val="3753"/>
              </a:lnSpc>
            </a:pPr>
          </a:p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Columns of the dataset: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126290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598973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59895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5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5" y="2457175"/>
                </a:lnTo>
                <a:lnTo>
                  <a:pt x="53206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028700" y="3597194"/>
          <a:ext cx="16230600" cy="2244725"/>
        </p:xfrm>
        <a:graphic>
          <a:graphicData uri="http://schemas.openxmlformats.org/drawingml/2006/table">
            <a:tbl>
              <a:tblPr/>
              <a:tblGrid>
                <a:gridCol w="5199000"/>
                <a:gridCol w="11031600"/>
              </a:tblGrid>
              <a:tr h="1043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Raleway 2 Bold"/>
                        </a:rPr>
                        <a:t>24-hr_psi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Recorded in DD/MM/YYYY format with the hourly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2014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aleway 2 Bold"/>
                        </a:rPr>
                        <a:t>Regions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There are 5 columns to represent each region in Singapore (North, South, East, West, Central)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028700" y="5966267"/>
            <a:ext cx="16230600" cy="18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Data Peculiarities</a:t>
            </a:r>
          </a:p>
          <a:p>
            <a:pPr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PSI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 range: Note the PSI range throughout the day. There is generally not much change. However, the PSI range across weeks and even months vary significantly.</a:t>
            </a:r>
          </a:p>
          <a:p>
            <a:pPr>
              <a:lnSpc>
                <a:spcPts val="375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3558" y="4816168"/>
            <a:ext cx="2961742" cy="6090986"/>
          </a:xfrm>
          <a:custGeom>
            <a:avLst/>
            <a:gdLst/>
            <a:ahLst/>
            <a:cxnLst/>
            <a:rect r="r" b="b" t="t" l="l"/>
            <a:pathLst>
              <a:path h="6090986" w="2961742">
                <a:moveTo>
                  <a:pt x="0" y="0"/>
                </a:moveTo>
                <a:lnTo>
                  <a:pt x="2961742" y="0"/>
                </a:lnTo>
                <a:lnTo>
                  <a:pt x="2961742" y="6090986"/>
                </a:lnTo>
                <a:lnTo>
                  <a:pt x="0" y="609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631627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73982" y="-497458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381600">
            <a:off x="-347977" y="7429709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6800"/>
            <a:ext cx="1555485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Surface Air Temperature Monthly Mean dataset</a:t>
            </a:r>
          </a:p>
          <a:p>
            <a:pPr>
              <a:lnSpc>
                <a:spcPts val="54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01800"/>
            <a:ext cx="16230600" cy="141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The dataset captures an overview of the monthly mean surface air temperature in Singapore from year 1982 to year 2023.</a:t>
            </a:r>
          </a:p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Columns of the dataset: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126290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598973" y="8449979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598954" y="92583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5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5" y="2457175"/>
                </a:lnTo>
                <a:lnTo>
                  <a:pt x="53206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028700" y="3120944"/>
          <a:ext cx="16230600" cy="2092325"/>
        </p:xfrm>
        <a:graphic>
          <a:graphicData uri="http://schemas.openxmlformats.org/drawingml/2006/table">
            <a:tbl>
              <a:tblPr/>
              <a:tblGrid>
                <a:gridCol w="5199000"/>
                <a:gridCol w="11031600"/>
              </a:tblGrid>
              <a:tr h="1044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Raleway 2 Bold"/>
                        </a:rPr>
                        <a:t>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Recorded in YYYY-MM 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0477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aleway 2 Bold"/>
                        </a:rPr>
                        <a:t>mean_temp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 2 Bold"/>
                        </a:rPr>
                        <a:t>Monthly mean temperature of the surface in celcius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028700" y="5127544"/>
            <a:ext cx="16230600" cy="23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Data Peculiarities</a:t>
            </a:r>
          </a:p>
          <a:p>
            <a:pPr algn="just"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Seas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onal variations: Observe fluctuations in surface temperature across different months.</a:t>
            </a:r>
          </a:p>
          <a:p>
            <a:pPr algn="just" marL="540209" indent="-270105" lvl="1">
              <a:lnSpc>
                <a:spcPts val="3753"/>
              </a:lnSpc>
              <a:buFont typeface="Arial"/>
              <a:buChar char="•"/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Ex</a:t>
            </a:r>
            <a:r>
              <a:rPr lang="en-US" sz="2502">
                <a:solidFill>
                  <a:srgbClr val="000000"/>
                </a:solidFill>
                <a:latin typeface="Raleway 2 Bold"/>
              </a:rPr>
              <a:t>treme values: Note the significantly high surface temperature in June which is normally associated with Summer and lower temperature in Dec which is normally associated with Winter.</a:t>
            </a:r>
          </a:p>
          <a:p>
            <a:pPr algn="just">
              <a:lnSpc>
                <a:spcPts val="375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24523">
            <a:off x="-4338509" y="4508431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62934">
            <a:off x="13230685" y="5406999"/>
            <a:ext cx="9386333" cy="8211630"/>
          </a:xfrm>
          <a:custGeom>
            <a:avLst/>
            <a:gdLst/>
            <a:ahLst/>
            <a:cxnLst/>
            <a:rect r="r" b="b" t="t" l="l"/>
            <a:pathLst>
              <a:path h="8211630" w="9386333">
                <a:moveTo>
                  <a:pt x="0" y="0"/>
                </a:moveTo>
                <a:lnTo>
                  <a:pt x="9386334" y="0"/>
                </a:lnTo>
                <a:lnTo>
                  <a:pt x="9386334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0692947" cy="8229600"/>
            <a:chOff x="0" y="0"/>
            <a:chExt cx="2816250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1625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16250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83778" y="6911266"/>
            <a:ext cx="7733868" cy="941800"/>
            <a:chOff x="0" y="0"/>
            <a:chExt cx="2036904" cy="2480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6904" cy="248046"/>
            </a:xfrm>
            <a:custGeom>
              <a:avLst/>
              <a:gdLst/>
              <a:ahLst/>
              <a:cxnLst/>
              <a:rect r="r" b="b" t="t" l="l"/>
              <a:pathLst>
                <a:path h="248046" w="2036904">
                  <a:moveTo>
                    <a:pt x="51053" y="0"/>
                  </a:moveTo>
                  <a:lnTo>
                    <a:pt x="1985850" y="0"/>
                  </a:lnTo>
                  <a:cubicBezTo>
                    <a:pt x="2014046" y="0"/>
                    <a:pt x="2036904" y="22857"/>
                    <a:pt x="2036904" y="51053"/>
                  </a:cubicBezTo>
                  <a:lnTo>
                    <a:pt x="2036904" y="196993"/>
                  </a:lnTo>
                  <a:cubicBezTo>
                    <a:pt x="2036904" y="210533"/>
                    <a:pt x="2031525" y="223519"/>
                    <a:pt x="2021950" y="233093"/>
                  </a:cubicBezTo>
                  <a:cubicBezTo>
                    <a:pt x="2012376" y="242667"/>
                    <a:pt x="1999391" y="248046"/>
                    <a:pt x="1985850" y="248046"/>
                  </a:cubicBezTo>
                  <a:lnTo>
                    <a:pt x="51053" y="248046"/>
                  </a:lnTo>
                  <a:cubicBezTo>
                    <a:pt x="22857" y="248046"/>
                    <a:pt x="0" y="225189"/>
                    <a:pt x="0" y="196993"/>
                  </a:cubicBezTo>
                  <a:lnTo>
                    <a:pt x="0" y="51053"/>
                  </a:lnTo>
                  <a:cubicBezTo>
                    <a:pt x="0" y="22857"/>
                    <a:pt x="22857" y="0"/>
                    <a:pt x="51053" y="0"/>
                  </a:cubicBezTo>
                  <a:close/>
                </a:path>
              </a:pathLst>
            </a:custGeom>
            <a:solidFill>
              <a:srgbClr val="F9705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36904" cy="276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14093" y="1028700"/>
            <a:ext cx="4945207" cy="8229600"/>
            <a:chOff x="0" y="0"/>
            <a:chExt cx="1302441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2441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02441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0" y="0"/>
            <a:ext cx="5982082" cy="2431314"/>
          </a:xfrm>
          <a:custGeom>
            <a:avLst/>
            <a:gdLst/>
            <a:ahLst/>
            <a:cxnLst/>
            <a:rect r="r" b="b" t="t" l="l"/>
            <a:pathLst>
              <a:path h="2431314" w="5982082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24261" y="-186957"/>
            <a:ext cx="5982082" cy="2431314"/>
          </a:xfrm>
          <a:custGeom>
            <a:avLst/>
            <a:gdLst/>
            <a:ahLst/>
            <a:cxnLst/>
            <a:rect r="r" b="b" t="t" l="l"/>
            <a:pathLst>
              <a:path h="2431314" w="5982082">
                <a:moveTo>
                  <a:pt x="0" y="0"/>
                </a:moveTo>
                <a:lnTo>
                  <a:pt x="5982081" y="0"/>
                </a:lnTo>
                <a:lnTo>
                  <a:pt x="5982081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24768" y="3065463"/>
            <a:ext cx="7542690" cy="10945857"/>
          </a:xfrm>
          <a:custGeom>
            <a:avLst/>
            <a:gdLst/>
            <a:ahLst/>
            <a:cxnLst/>
            <a:rect r="r" b="b" t="t" l="l"/>
            <a:pathLst>
              <a:path h="10945857" w="7542690">
                <a:moveTo>
                  <a:pt x="0" y="0"/>
                </a:moveTo>
                <a:lnTo>
                  <a:pt x="7542690" y="0"/>
                </a:lnTo>
                <a:lnTo>
                  <a:pt x="7542690" y="10945856"/>
                </a:lnTo>
                <a:lnTo>
                  <a:pt x="0" y="10945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609232" y="8204189"/>
            <a:ext cx="4659849" cy="1893915"/>
          </a:xfrm>
          <a:custGeom>
            <a:avLst/>
            <a:gdLst/>
            <a:ahLst/>
            <a:cxnLst/>
            <a:rect r="r" b="b" t="t" l="l"/>
            <a:pathLst>
              <a:path h="1893915" w="4659849">
                <a:moveTo>
                  <a:pt x="4659849" y="0"/>
                </a:moveTo>
                <a:lnTo>
                  <a:pt x="0" y="0"/>
                </a:lnTo>
                <a:lnTo>
                  <a:pt x="0" y="1893915"/>
                </a:lnTo>
                <a:lnTo>
                  <a:pt x="4659849" y="1893915"/>
                </a:lnTo>
                <a:lnTo>
                  <a:pt x="46598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39156" y="390636"/>
            <a:ext cx="3056957" cy="3303195"/>
          </a:xfrm>
          <a:custGeom>
            <a:avLst/>
            <a:gdLst/>
            <a:ahLst/>
            <a:cxnLst/>
            <a:rect r="r" b="b" t="t" l="l"/>
            <a:pathLst>
              <a:path h="3303195" w="3056957">
                <a:moveTo>
                  <a:pt x="0" y="0"/>
                </a:moveTo>
                <a:lnTo>
                  <a:pt x="3056957" y="0"/>
                </a:lnTo>
                <a:lnTo>
                  <a:pt x="3056957" y="3303194"/>
                </a:lnTo>
                <a:lnTo>
                  <a:pt x="0" y="3303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55747" y="3063631"/>
            <a:ext cx="8189931" cy="249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95"/>
              </a:lnSpc>
            </a:pPr>
            <a:r>
              <a:rPr lang="en-US" sz="7599">
                <a:solidFill>
                  <a:srgbClr val="F9705A"/>
                </a:solidFill>
                <a:latin typeface="Jua Bold"/>
              </a:rPr>
              <a:t>ANALYSIS OF THE DATASETS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08716" y="6892154"/>
            <a:ext cx="6483992" cy="76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3"/>
              </a:lnSpc>
              <a:spcBef>
                <a:spcPct val="0"/>
              </a:spcBef>
            </a:pPr>
            <a:r>
              <a:rPr lang="en-US" sz="3583" spc="1074">
                <a:solidFill>
                  <a:srgbClr val="FFEEC8"/>
                </a:solidFill>
                <a:latin typeface="Jua Bold"/>
              </a:rPr>
              <a:t>3 datasets in total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3635" y="-5536181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1289" y="8409228"/>
            <a:ext cx="27153169" cy="5726850"/>
          </a:xfrm>
          <a:custGeom>
            <a:avLst/>
            <a:gdLst/>
            <a:ahLst/>
            <a:cxnLst/>
            <a:rect r="r" b="b" t="t" l="l"/>
            <a:pathLst>
              <a:path h="5726850" w="27153169">
                <a:moveTo>
                  <a:pt x="27153169" y="0"/>
                </a:moveTo>
                <a:lnTo>
                  <a:pt x="0" y="0"/>
                </a:lnTo>
                <a:lnTo>
                  <a:pt x="0" y="5726850"/>
                </a:lnTo>
                <a:lnTo>
                  <a:pt x="27153169" y="5726850"/>
                </a:lnTo>
                <a:lnTo>
                  <a:pt x="27153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47501" y="7467807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30902" y="9064793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871" y="-1028700"/>
            <a:ext cx="2111138" cy="2057400"/>
          </a:xfrm>
          <a:custGeom>
            <a:avLst/>
            <a:gdLst/>
            <a:ahLst/>
            <a:cxnLst/>
            <a:rect r="r" b="b" t="t" l="l"/>
            <a:pathLst>
              <a:path h="2057400" w="2111138">
                <a:moveTo>
                  <a:pt x="0" y="0"/>
                </a:moveTo>
                <a:lnTo>
                  <a:pt x="2111138" y="0"/>
                </a:lnTo>
                <a:lnTo>
                  <a:pt x="21111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7099853" y="164897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52568" y="9064793"/>
            <a:ext cx="2732577" cy="1222207"/>
          </a:xfrm>
          <a:custGeom>
            <a:avLst/>
            <a:gdLst/>
            <a:ahLst/>
            <a:cxnLst/>
            <a:rect r="r" b="b" t="t" l="l"/>
            <a:pathLst>
              <a:path h="1222207" w="2732577">
                <a:moveTo>
                  <a:pt x="0" y="0"/>
                </a:moveTo>
                <a:lnTo>
                  <a:pt x="2732577" y="0"/>
                </a:lnTo>
                <a:lnTo>
                  <a:pt x="2732577" y="1222207"/>
                </a:lnTo>
                <a:lnTo>
                  <a:pt x="0" y="1222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673208"/>
            <a:ext cx="4837133" cy="1816046"/>
          </a:xfrm>
          <a:custGeom>
            <a:avLst/>
            <a:gdLst/>
            <a:ahLst/>
            <a:cxnLst/>
            <a:rect r="r" b="b" t="t" l="l"/>
            <a:pathLst>
              <a:path h="1816046" w="4837133">
                <a:moveTo>
                  <a:pt x="0" y="0"/>
                </a:moveTo>
                <a:lnTo>
                  <a:pt x="4837133" y="0"/>
                </a:lnTo>
                <a:lnTo>
                  <a:pt x="4837133" y="1816046"/>
                </a:lnTo>
                <a:lnTo>
                  <a:pt x="0" y="1816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5143500"/>
            <a:ext cx="5458535" cy="1412348"/>
          </a:xfrm>
          <a:custGeom>
            <a:avLst/>
            <a:gdLst/>
            <a:ahLst/>
            <a:cxnLst/>
            <a:rect r="r" b="b" t="t" l="l"/>
            <a:pathLst>
              <a:path h="1412348" w="5458535">
                <a:moveTo>
                  <a:pt x="0" y="0"/>
                </a:moveTo>
                <a:lnTo>
                  <a:pt x="5458535" y="0"/>
                </a:lnTo>
                <a:lnTo>
                  <a:pt x="5458535" y="1412348"/>
                </a:lnTo>
                <a:lnTo>
                  <a:pt x="0" y="1412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97706" y="2691477"/>
            <a:ext cx="4807955" cy="1786195"/>
          </a:xfrm>
          <a:custGeom>
            <a:avLst/>
            <a:gdLst/>
            <a:ahLst/>
            <a:cxnLst/>
            <a:rect r="r" b="b" t="t" l="l"/>
            <a:pathLst>
              <a:path h="1786195" w="4807955">
                <a:moveTo>
                  <a:pt x="0" y="0"/>
                </a:moveTo>
                <a:lnTo>
                  <a:pt x="4807955" y="0"/>
                </a:lnTo>
                <a:lnTo>
                  <a:pt x="4807955" y="1786196"/>
                </a:lnTo>
                <a:lnTo>
                  <a:pt x="0" y="17861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701800"/>
            <a:ext cx="4837133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df.head() and df.tail():  the first/last number of rows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66800"/>
            <a:ext cx="1555485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49">
                <a:solidFill>
                  <a:srgbClr val="337096"/>
                </a:solidFill>
                <a:latin typeface="Raleway 1 Bold"/>
              </a:rPr>
              <a:t>Code used for analysis of the datasets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676856"/>
            <a:ext cx="5458535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df.shape: Returns (rows, columns)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97706" y="1748583"/>
            <a:ext cx="4807955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df.columns: Describe DataFrame column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097706" y="5530174"/>
            <a:ext cx="4421603" cy="1496168"/>
          </a:xfrm>
          <a:custGeom>
            <a:avLst/>
            <a:gdLst/>
            <a:ahLst/>
            <a:cxnLst/>
            <a:rect r="r" b="b" t="t" l="l"/>
            <a:pathLst>
              <a:path h="1496168" w="4421603">
                <a:moveTo>
                  <a:pt x="0" y="0"/>
                </a:moveTo>
                <a:lnTo>
                  <a:pt x="4421603" y="0"/>
                </a:lnTo>
                <a:lnTo>
                  <a:pt x="4421603" y="1496169"/>
                </a:lnTo>
                <a:lnTo>
                  <a:pt x="0" y="14961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097706" y="4587280"/>
            <a:ext cx="4421603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df.dtypes: Describe the Data types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81723" y="7689242"/>
            <a:ext cx="5805151" cy="1602464"/>
          </a:xfrm>
          <a:custGeom>
            <a:avLst/>
            <a:gdLst/>
            <a:ahLst/>
            <a:cxnLst/>
            <a:rect r="r" b="b" t="t" l="l"/>
            <a:pathLst>
              <a:path h="1602464" w="5805151">
                <a:moveTo>
                  <a:pt x="0" y="0"/>
                </a:moveTo>
                <a:lnTo>
                  <a:pt x="5805151" y="0"/>
                </a:lnTo>
                <a:lnTo>
                  <a:pt x="5805151" y="1602464"/>
                </a:lnTo>
                <a:lnTo>
                  <a:pt x="0" y="160246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69841" y="6746348"/>
            <a:ext cx="5417394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df.isna() and df.sum(): Checks if its a NaN value and sums up the total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097706" y="8083939"/>
            <a:ext cx="5711555" cy="1591958"/>
          </a:xfrm>
          <a:custGeom>
            <a:avLst/>
            <a:gdLst/>
            <a:ahLst/>
            <a:cxnLst/>
            <a:rect r="r" b="b" t="t" l="l"/>
            <a:pathLst>
              <a:path h="1591958" w="5711555">
                <a:moveTo>
                  <a:pt x="0" y="0"/>
                </a:moveTo>
                <a:lnTo>
                  <a:pt x="5711555" y="0"/>
                </a:lnTo>
                <a:lnTo>
                  <a:pt x="5711555" y="1591957"/>
                </a:lnTo>
                <a:lnTo>
                  <a:pt x="0" y="15919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097706" y="7141045"/>
            <a:ext cx="5711555" cy="9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df.count(): Returns number of non-NA values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905661" y="5043887"/>
            <a:ext cx="6326316" cy="2182882"/>
          </a:xfrm>
          <a:custGeom>
            <a:avLst/>
            <a:gdLst/>
            <a:ahLst/>
            <a:cxnLst/>
            <a:rect r="r" b="b" t="t" l="l"/>
            <a:pathLst>
              <a:path h="2182882" w="6326316">
                <a:moveTo>
                  <a:pt x="0" y="0"/>
                </a:moveTo>
                <a:lnTo>
                  <a:pt x="6326316" y="0"/>
                </a:lnTo>
                <a:lnTo>
                  <a:pt x="6326316" y="2182883"/>
                </a:lnTo>
                <a:lnTo>
                  <a:pt x="0" y="218288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905661" y="4577244"/>
            <a:ext cx="6326316" cy="46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502">
                <a:solidFill>
                  <a:srgbClr val="000000"/>
                </a:solidFill>
                <a:latin typeface="Raleway 2 Bold"/>
              </a:rPr>
              <a:t>df.info(): Info on DataFrame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DAF7nVIjvWQ</dc:identifier>
  <dcterms:modified xsi:type="dcterms:W3CDTF">2011-08-01T06:04:30Z</dcterms:modified>
  <cp:revision>1</cp:revision>
  <dc:title>PDAS ASSIGNMENT CA2</dc:title>
</cp:coreProperties>
</file>